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314" r:id="rId3"/>
    <p:sldId id="315" r:id="rId4"/>
    <p:sldId id="317" r:id="rId5"/>
    <p:sldId id="316" r:id="rId6"/>
    <p:sldId id="319" r:id="rId7"/>
    <p:sldId id="320" r:id="rId8"/>
    <p:sldId id="318" r:id="rId9"/>
    <p:sldId id="285" r:id="rId10"/>
    <p:sldId id="339" r:id="rId11"/>
    <p:sldId id="340" r:id="rId12"/>
    <p:sldId id="336" r:id="rId13"/>
    <p:sldId id="335" r:id="rId14"/>
    <p:sldId id="337" r:id="rId15"/>
    <p:sldId id="341" r:id="rId16"/>
    <p:sldId id="342" r:id="rId17"/>
    <p:sldId id="321" r:id="rId18"/>
    <p:sldId id="322" r:id="rId19"/>
    <p:sldId id="323" r:id="rId20"/>
    <p:sldId id="324" r:id="rId21"/>
    <p:sldId id="325" r:id="rId22"/>
    <p:sldId id="326" r:id="rId23"/>
    <p:sldId id="327" r:id="rId24"/>
    <p:sldId id="328" r:id="rId25"/>
    <p:sldId id="329" r:id="rId26"/>
    <p:sldId id="330" r:id="rId27"/>
    <p:sldId id="331" r:id="rId28"/>
    <p:sldId id="332" r:id="rId29"/>
    <p:sldId id="333" r:id="rId30"/>
    <p:sldId id="334" r:id="rId31"/>
    <p:sldId id="338" r:id="rId32"/>
    <p:sldId id="343" r:id="rId33"/>
    <p:sldId id="257" r:id="rId34"/>
    <p:sldId id="280" r:id="rId35"/>
    <p:sldId id="276" r:id="rId36"/>
    <p:sldId id="270" r:id="rId37"/>
    <p:sldId id="269" r:id="rId38"/>
    <p:sldId id="263" r:id="rId39"/>
    <p:sldId id="258" r:id="rId40"/>
    <p:sldId id="271" r:id="rId41"/>
    <p:sldId id="264" r:id="rId42"/>
    <p:sldId id="272" r:id="rId43"/>
    <p:sldId id="265" r:id="rId44"/>
    <p:sldId id="273" r:id="rId45"/>
    <p:sldId id="274" r:id="rId46"/>
    <p:sldId id="275" r:id="rId47"/>
    <p:sldId id="266" r:id="rId48"/>
    <p:sldId id="267" r:id="rId49"/>
    <p:sldId id="293" r:id="rId50"/>
    <p:sldId id="268" r:id="rId51"/>
    <p:sldId id="277" r:id="rId52"/>
    <p:sldId id="278"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89753" autoAdjust="0"/>
  </p:normalViewPr>
  <p:slideViewPr>
    <p:cSldViewPr snapToGrid="0">
      <p:cViewPr varScale="1">
        <p:scale>
          <a:sx n="78" d="100"/>
          <a:sy n="78" d="100"/>
        </p:scale>
        <p:origin x="87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DA722A-4AF9-484A-AD35-0E8F4E693383}" type="datetimeFigureOut">
              <a:rPr lang="en-US" smtClean="0"/>
              <a:t>3/2/2023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A03D41-F0D2-432E-8E9F-83ED7DAFEBB2}" type="slidenum">
              <a:rPr lang="en-US" smtClean="0"/>
              <a:t>‹#›</a:t>
            </a:fld>
            <a:endParaRPr lang="en-US"/>
          </a:p>
        </p:txBody>
      </p:sp>
    </p:spTree>
    <p:extLst>
      <p:ext uri="{BB962C8B-B14F-4D97-AF65-F5344CB8AC3E}">
        <p14:creationId xmlns:p14="http://schemas.microsoft.com/office/powerpoint/2010/main" val="2174388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zeonisko.tistory.com/259"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kluniversity.in/arp/uploads/2093.pdf"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slideshare.net/DrFereidounDejahang/1634-time-series-and-trend-analysis"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slideshare.net/DrFereidounDejahang/1634-time-series-and-trend-analysis"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www.data-to-viz.com/graph/scatter.html"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slideshare.net/DrFereidounDejahang/1634-time-series-and-trend-analysis" TargetMode="External"/><Relationship Id="rId2" Type="http://schemas.openxmlformats.org/officeDocument/2006/relationships/slide" Target="../slides/slide46.xml"/><Relationship Id="rId1" Type="http://schemas.openxmlformats.org/officeDocument/2006/relationships/notesMaster" Target="../notesMasters/notesMaster1.xml"/><Relationship Id="rId5" Type="http://schemas.openxmlformats.org/officeDocument/2006/relationships/hyperlink" Target="https://www.brainkart.com/article/Measurements-of-Trends--Method-of-Semi-Averages_39016/" TargetMode="External"/><Relationship Id="rId4" Type="http://schemas.openxmlformats.org/officeDocument/2006/relationships/hyperlink" Target="https://www.data-to-viz.com/graph/scatter.html"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thephysicspi.blogspot.com/2019/02/cyclical-variation.html"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thephysicspi.blogspot.com/2019/02/cyclical-variation.html"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thephysicspi.blogspot.com/2019/02/cyclical-variation.html"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thephysicspi.blogspot.com/2019/02/cyclical-variation.html"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thephysicspi.blogspot.com/2019/02/cyclical-variation.html"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m.blog.naver.com/PostView.nhn?blogId=autocadplus&amp;logNo=10141890943&amp;proxyReferer=https:%2F%2Fwww.google.com%2F"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ischoolonline.berkeley.edu/data-science/what-is-data-science/"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itl.nist.gov/div898/handbook/pmc/section4/pmc4.htm"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www.slideshare.net/yush313/time-series-3000944"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itl.nist.gov/div898/handbook/pmc/section4/pmc4.htm"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www.slideshare.net/yush313/time-series-3000944"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itl.nist.gov/div898/handbook/pmc/section4/pmc4.htm"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www.slideshare.net/yush313/time-series-3000944"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itl.nist.gov/div898/handbook/pmc/section4/pmc4.htm"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www.slideshare.net/yush313/time-series-3000944"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itl.nist.gov/div898/handbook/pmc/section4/pmc4.htm"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www.slideshare.net/yush313/time-series-3000944"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slideshare.net/yush313/time-series-3000944"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hlinkClick r:id="rId3"/>
              </a:rPr>
              <a:t>https://zeonisko.tistory.com/259</a:t>
            </a:r>
            <a:endParaRPr lang="ko-KR" altLang="en-US" dirty="0"/>
          </a:p>
        </p:txBody>
      </p:sp>
      <p:sp>
        <p:nvSpPr>
          <p:cNvPr id="4" name="Slide Number Placeholder 3"/>
          <p:cNvSpPr>
            <a:spLocks noGrp="1"/>
          </p:cNvSpPr>
          <p:nvPr>
            <p:ph type="sldNum" sz="quarter" idx="5"/>
          </p:nvPr>
        </p:nvSpPr>
        <p:spPr/>
        <p:txBody>
          <a:bodyPr/>
          <a:lstStyle/>
          <a:p>
            <a:fld id="{42A03D41-F0D2-432E-8E9F-83ED7DAFEBB2}" type="slidenum">
              <a:rPr lang="en-US" smtClean="0"/>
              <a:t>12</a:t>
            </a:fld>
            <a:endParaRPr lang="en-US"/>
          </a:p>
        </p:txBody>
      </p:sp>
    </p:spTree>
    <p:extLst>
      <p:ext uri="{BB962C8B-B14F-4D97-AF65-F5344CB8AC3E}">
        <p14:creationId xmlns:p14="http://schemas.microsoft.com/office/powerpoint/2010/main" val="28814205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census</a:t>
            </a:r>
            <a:r>
              <a:rPr lang="en-US" sz="1200" b="0" i="0" kern="1200" dirty="0">
                <a:solidFill>
                  <a:schemeClr val="tx1"/>
                </a:solidFill>
                <a:effectLst/>
                <a:latin typeface="+mn-lt"/>
                <a:ea typeface="+mn-ea"/>
                <a:cs typeface="+mn-cs"/>
              </a:rPr>
              <a:t> is the procedure of systematically acquiring and recording information about the members of a given population…</a:t>
            </a:r>
            <a:endParaRPr lang="en-US" dirty="0"/>
          </a:p>
        </p:txBody>
      </p:sp>
      <p:sp>
        <p:nvSpPr>
          <p:cNvPr id="4" name="Slide Number Placeholder 3"/>
          <p:cNvSpPr>
            <a:spLocks noGrp="1"/>
          </p:cNvSpPr>
          <p:nvPr>
            <p:ph type="sldNum" sz="quarter" idx="10"/>
          </p:nvPr>
        </p:nvSpPr>
        <p:spPr/>
        <p:txBody>
          <a:bodyPr/>
          <a:lstStyle/>
          <a:p>
            <a:fld id="{A6438FCB-6087-4BE9-B1D1-6F1ACFA7E26A}" type="slidenum">
              <a:rPr lang="en-US" smtClean="0"/>
              <a:t>40</a:t>
            </a:fld>
            <a:endParaRPr lang="en-US"/>
          </a:p>
        </p:txBody>
      </p:sp>
    </p:spTree>
    <p:extLst>
      <p:ext uri="{BB962C8B-B14F-4D97-AF65-F5344CB8AC3E}">
        <p14:creationId xmlns:p14="http://schemas.microsoft.com/office/powerpoint/2010/main" val="25921186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https://www.kluniversity.in/arp/uploads/2093.pdf</a:t>
            </a:r>
            <a:endParaRPr lang="en-US" dirty="0"/>
          </a:p>
        </p:txBody>
      </p:sp>
      <p:sp>
        <p:nvSpPr>
          <p:cNvPr id="4" name="Slide Number Placeholder 3"/>
          <p:cNvSpPr>
            <a:spLocks noGrp="1"/>
          </p:cNvSpPr>
          <p:nvPr>
            <p:ph type="sldNum" sz="quarter" idx="10"/>
          </p:nvPr>
        </p:nvSpPr>
        <p:spPr/>
        <p:txBody>
          <a:bodyPr/>
          <a:lstStyle/>
          <a:p>
            <a:fld id="{A6438FCB-6087-4BE9-B1D1-6F1ACFA7E26A}" type="slidenum">
              <a:rPr lang="en-US" smtClean="0"/>
              <a:t>42</a:t>
            </a:fld>
            <a:endParaRPr lang="en-US"/>
          </a:p>
        </p:txBody>
      </p:sp>
    </p:spTree>
    <p:extLst>
      <p:ext uri="{BB962C8B-B14F-4D97-AF65-F5344CB8AC3E}">
        <p14:creationId xmlns:p14="http://schemas.microsoft.com/office/powerpoint/2010/main" val="2317470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https://www.slideshare.net/DrFereidounDejahang/1634-time-series-and-trend-analysis</a:t>
            </a:r>
            <a:endParaRPr lang="en-US" dirty="0"/>
          </a:p>
        </p:txBody>
      </p:sp>
      <p:sp>
        <p:nvSpPr>
          <p:cNvPr id="4" name="Slide Number Placeholder 3"/>
          <p:cNvSpPr>
            <a:spLocks noGrp="1"/>
          </p:cNvSpPr>
          <p:nvPr>
            <p:ph type="sldNum" sz="quarter" idx="10"/>
          </p:nvPr>
        </p:nvSpPr>
        <p:spPr/>
        <p:txBody>
          <a:bodyPr/>
          <a:lstStyle/>
          <a:p>
            <a:fld id="{A6438FCB-6087-4BE9-B1D1-6F1ACFA7E26A}" type="slidenum">
              <a:rPr lang="en-US" smtClean="0"/>
              <a:t>44</a:t>
            </a:fld>
            <a:endParaRPr lang="en-US"/>
          </a:p>
        </p:txBody>
      </p:sp>
    </p:spTree>
    <p:extLst>
      <p:ext uri="{BB962C8B-B14F-4D97-AF65-F5344CB8AC3E}">
        <p14:creationId xmlns:p14="http://schemas.microsoft.com/office/powerpoint/2010/main" val="3472931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https://www.slideshare.net/DrFereidounDejahang/1634-time-series-and-trend-analysis</a:t>
            </a:r>
            <a:endParaRPr lang="en-US" dirty="0"/>
          </a:p>
          <a:p>
            <a:r>
              <a:rPr lang="en-US" dirty="0">
                <a:hlinkClick r:id="rId4"/>
              </a:rPr>
              <a:t>https://www.data-to-viz.com/graph/scatter.html</a:t>
            </a:r>
            <a:endParaRPr lang="en-US" dirty="0"/>
          </a:p>
        </p:txBody>
      </p:sp>
      <p:sp>
        <p:nvSpPr>
          <p:cNvPr id="4" name="Slide Number Placeholder 3"/>
          <p:cNvSpPr>
            <a:spLocks noGrp="1"/>
          </p:cNvSpPr>
          <p:nvPr>
            <p:ph type="sldNum" sz="quarter" idx="10"/>
          </p:nvPr>
        </p:nvSpPr>
        <p:spPr/>
        <p:txBody>
          <a:bodyPr/>
          <a:lstStyle/>
          <a:p>
            <a:fld id="{A6438FCB-6087-4BE9-B1D1-6F1ACFA7E26A}" type="slidenum">
              <a:rPr lang="en-US" smtClean="0"/>
              <a:t>45</a:t>
            </a:fld>
            <a:endParaRPr lang="en-US"/>
          </a:p>
        </p:txBody>
      </p:sp>
    </p:spTree>
    <p:extLst>
      <p:ext uri="{BB962C8B-B14F-4D97-AF65-F5344CB8AC3E}">
        <p14:creationId xmlns:p14="http://schemas.microsoft.com/office/powerpoint/2010/main" val="18731991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https://www.slideshare.net/DrFereidounDejahang/1634-time-series-and-trend-analysis</a:t>
            </a:r>
            <a:endParaRPr lang="en-US" dirty="0"/>
          </a:p>
          <a:p>
            <a:r>
              <a:rPr lang="en-US" dirty="0">
                <a:hlinkClick r:id="rId4"/>
              </a:rPr>
              <a:t>https://www.data-to-viz.com/graph/scatter.html</a:t>
            </a:r>
            <a:endParaRPr lang="en-US" dirty="0"/>
          </a:p>
          <a:p>
            <a:r>
              <a:rPr lang="en-US" dirty="0">
                <a:hlinkClick r:id="rId5"/>
              </a:rPr>
              <a:t>https://www.brainkart.com/article/Measurements-of-Trends--Method-of-Semi-Averages_39016/</a:t>
            </a:r>
            <a:endParaRPr lang="en-US" dirty="0"/>
          </a:p>
        </p:txBody>
      </p:sp>
      <p:sp>
        <p:nvSpPr>
          <p:cNvPr id="4" name="Slide Number Placeholder 3"/>
          <p:cNvSpPr>
            <a:spLocks noGrp="1"/>
          </p:cNvSpPr>
          <p:nvPr>
            <p:ph type="sldNum" sz="quarter" idx="10"/>
          </p:nvPr>
        </p:nvSpPr>
        <p:spPr/>
        <p:txBody>
          <a:bodyPr/>
          <a:lstStyle/>
          <a:p>
            <a:fld id="{A6438FCB-6087-4BE9-B1D1-6F1ACFA7E26A}" type="slidenum">
              <a:rPr lang="en-US" smtClean="0"/>
              <a:t>46</a:t>
            </a:fld>
            <a:endParaRPr lang="en-US"/>
          </a:p>
        </p:txBody>
      </p:sp>
    </p:spTree>
    <p:extLst>
      <p:ext uri="{BB962C8B-B14F-4D97-AF65-F5344CB8AC3E}">
        <p14:creationId xmlns:p14="http://schemas.microsoft.com/office/powerpoint/2010/main" val="877567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Recurrent-</a:t>
            </a:r>
            <a:r>
              <a:rPr lang="en-US" sz="1200" b="0" i="0" kern="1200" dirty="0">
                <a:solidFill>
                  <a:schemeClr val="tx1"/>
                </a:solidFill>
                <a:effectLst/>
                <a:latin typeface="+mn-lt"/>
                <a:ea typeface="+mn-ea"/>
                <a:cs typeface="+mn-cs"/>
              </a:rPr>
              <a:t>occurring often or repeatedly.</a:t>
            </a:r>
          </a:p>
          <a:p>
            <a:r>
              <a:rPr lang="en-US" dirty="0">
                <a:hlinkClick r:id="rId3"/>
              </a:rPr>
              <a:t>https://thephysicspi.blogspot.com/2019/02/cyclical-variation.html</a:t>
            </a:r>
            <a:endParaRPr lang="en-US" dirty="0"/>
          </a:p>
        </p:txBody>
      </p:sp>
      <p:sp>
        <p:nvSpPr>
          <p:cNvPr id="4" name="Slide Number Placeholder 3"/>
          <p:cNvSpPr>
            <a:spLocks noGrp="1"/>
          </p:cNvSpPr>
          <p:nvPr>
            <p:ph type="sldNum" sz="quarter" idx="10"/>
          </p:nvPr>
        </p:nvSpPr>
        <p:spPr/>
        <p:txBody>
          <a:bodyPr/>
          <a:lstStyle/>
          <a:p>
            <a:fld id="{A6438FCB-6087-4BE9-B1D1-6F1ACFA7E26A}" type="slidenum">
              <a:rPr lang="en-US" smtClean="0"/>
              <a:t>48</a:t>
            </a:fld>
            <a:endParaRPr lang="en-US"/>
          </a:p>
        </p:txBody>
      </p:sp>
    </p:spTree>
    <p:extLst>
      <p:ext uri="{BB962C8B-B14F-4D97-AF65-F5344CB8AC3E}">
        <p14:creationId xmlns:p14="http://schemas.microsoft.com/office/powerpoint/2010/main" val="4238026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Recurrent-</a:t>
            </a:r>
            <a:r>
              <a:rPr lang="en-US" sz="1200" b="0" i="0" kern="1200" dirty="0">
                <a:solidFill>
                  <a:schemeClr val="tx1"/>
                </a:solidFill>
                <a:effectLst/>
                <a:latin typeface="+mn-lt"/>
                <a:ea typeface="+mn-ea"/>
                <a:cs typeface="+mn-cs"/>
              </a:rPr>
              <a:t>occurring often or repeatedly.</a:t>
            </a:r>
          </a:p>
          <a:p>
            <a:r>
              <a:rPr lang="en-US" dirty="0">
                <a:hlinkClick r:id="rId3"/>
              </a:rPr>
              <a:t>https://thephysicspi.blogspot.com/2019/02/cyclical-variation.html</a:t>
            </a:r>
            <a:endParaRPr lang="en-US" dirty="0"/>
          </a:p>
        </p:txBody>
      </p:sp>
      <p:sp>
        <p:nvSpPr>
          <p:cNvPr id="4" name="Slide Number Placeholder 3"/>
          <p:cNvSpPr>
            <a:spLocks noGrp="1"/>
          </p:cNvSpPr>
          <p:nvPr>
            <p:ph type="sldNum" sz="quarter" idx="10"/>
          </p:nvPr>
        </p:nvSpPr>
        <p:spPr/>
        <p:txBody>
          <a:bodyPr/>
          <a:lstStyle/>
          <a:p>
            <a:fld id="{A6438FCB-6087-4BE9-B1D1-6F1ACFA7E26A}" type="slidenum">
              <a:rPr lang="en-US" smtClean="0"/>
              <a:t>49</a:t>
            </a:fld>
            <a:endParaRPr lang="en-US"/>
          </a:p>
        </p:txBody>
      </p:sp>
    </p:spTree>
    <p:extLst>
      <p:ext uri="{BB962C8B-B14F-4D97-AF65-F5344CB8AC3E}">
        <p14:creationId xmlns:p14="http://schemas.microsoft.com/office/powerpoint/2010/main" val="34171146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Recurrent-</a:t>
            </a:r>
            <a:r>
              <a:rPr lang="en-US" sz="1200" b="0" i="0" kern="1200" dirty="0">
                <a:solidFill>
                  <a:schemeClr val="tx1"/>
                </a:solidFill>
                <a:effectLst/>
                <a:latin typeface="+mn-lt"/>
                <a:ea typeface="+mn-ea"/>
                <a:cs typeface="+mn-cs"/>
              </a:rPr>
              <a:t>occurring often or repeatedly.</a:t>
            </a:r>
          </a:p>
          <a:p>
            <a:r>
              <a:rPr lang="en-US" dirty="0">
                <a:hlinkClick r:id="rId3"/>
              </a:rPr>
              <a:t>https://thephysicspi.blogspot.com/2019/02/cyclical-variation.html</a:t>
            </a:r>
            <a:endParaRPr lang="en-US" dirty="0"/>
          </a:p>
        </p:txBody>
      </p:sp>
      <p:sp>
        <p:nvSpPr>
          <p:cNvPr id="4" name="Slide Number Placeholder 3"/>
          <p:cNvSpPr>
            <a:spLocks noGrp="1"/>
          </p:cNvSpPr>
          <p:nvPr>
            <p:ph type="sldNum" sz="quarter" idx="10"/>
          </p:nvPr>
        </p:nvSpPr>
        <p:spPr/>
        <p:txBody>
          <a:bodyPr/>
          <a:lstStyle/>
          <a:p>
            <a:fld id="{A6438FCB-6087-4BE9-B1D1-6F1ACFA7E26A}" type="slidenum">
              <a:rPr lang="en-US" smtClean="0"/>
              <a:t>50</a:t>
            </a:fld>
            <a:endParaRPr lang="en-US"/>
          </a:p>
        </p:txBody>
      </p:sp>
    </p:spTree>
    <p:extLst>
      <p:ext uri="{BB962C8B-B14F-4D97-AF65-F5344CB8AC3E}">
        <p14:creationId xmlns:p14="http://schemas.microsoft.com/office/powerpoint/2010/main" val="7331683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Recurrent-</a:t>
            </a:r>
            <a:r>
              <a:rPr lang="en-US" sz="1200" b="0" i="0" kern="1200" dirty="0">
                <a:solidFill>
                  <a:schemeClr val="tx1"/>
                </a:solidFill>
                <a:effectLst/>
                <a:latin typeface="+mn-lt"/>
                <a:ea typeface="+mn-ea"/>
                <a:cs typeface="+mn-cs"/>
              </a:rPr>
              <a:t>occurring often or repeatedly.</a:t>
            </a:r>
          </a:p>
          <a:p>
            <a:r>
              <a:rPr lang="en-US" dirty="0">
                <a:hlinkClick r:id="rId3"/>
              </a:rPr>
              <a:t>https://thephysicspi.blogspot.com/2019/02/cyclical-variation.html</a:t>
            </a:r>
            <a:endParaRPr lang="en-US" dirty="0"/>
          </a:p>
        </p:txBody>
      </p:sp>
      <p:sp>
        <p:nvSpPr>
          <p:cNvPr id="4" name="Slide Number Placeholder 3"/>
          <p:cNvSpPr>
            <a:spLocks noGrp="1"/>
          </p:cNvSpPr>
          <p:nvPr>
            <p:ph type="sldNum" sz="quarter" idx="10"/>
          </p:nvPr>
        </p:nvSpPr>
        <p:spPr/>
        <p:txBody>
          <a:bodyPr/>
          <a:lstStyle/>
          <a:p>
            <a:fld id="{A6438FCB-6087-4BE9-B1D1-6F1ACFA7E26A}" type="slidenum">
              <a:rPr lang="en-US" smtClean="0"/>
              <a:t>51</a:t>
            </a:fld>
            <a:endParaRPr lang="en-US"/>
          </a:p>
        </p:txBody>
      </p:sp>
    </p:spTree>
    <p:extLst>
      <p:ext uri="{BB962C8B-B14F-4D97-AF65-F5344CB8AC3E}">
        <p14:creationId xmlns:p14="http://schemas.microsoft.com/office/powerpoint/2010/main" val="28457743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Recurrent-</a:t>
            </a:r>
            <a:r>
              <a:rPr lang="en-US" sz="1200" b="0" i="0" kern="1200" dirty="0">
                <a:solidFill>
                  <a:schemeClr val="tx1"/>
                </a:solidFill>
                <a:effectLst/>
                <a:latin typeface="+mn-lt"/>
                <a:ea typeface="+mn-ea"/>
                <a:cs typeface="+mn-cs"/>
              </a:rPr>
              <a:t>occurring often or repeatedly.</a:t>
            </a:r>
          </a:p>
          <a:p>
            <a:r>
              <a:rPr lang="en-US" dirty="0">
                <a:hlinkClick r:id="rId3"/>
              </a:rPr>
              <a:t>https://thephysicspi.blogspot.com/2019/02/cyclical-variation.html</a:t>
            </a:r>
            <a:endParaRPr lang="en-US" dirty="0"/>
          </a:p>
          <a:p>
            <a:endParaRPr lang="en-US" dirty="0"/>
          </a:p>
          <a:p>
            <a:r>
              <a:rPr lang="en-US" dirty="0" err="1"/>
              <a:t>Cosx</a:t>
            </a:r>
            <a:r>
              <a:rPr lang="en-US" dirty="0"/>
              <a:t>=sin(x+90deg)</a:t>
            </a:r>
          </a:p>
        </p:txBody>
      </p:sp>
      <p:sp>
        <p:nvSpPr>
          <p:cNvPr id="4" name="Slide Number Placeholder 3"/>
          <p:cNvSpPr>
            <a:spLocks noGrp="1"/>
          </p:cNvSpPr>
          <p:nvPr>
            <p:ph type="sldNum" sz="quarter" idx="10"/>
          </p:nvPr>
        </p:nvSpPr>
        <p:spPr/>
        <p:txBody>
          <a:bodyPr/>
          <a:lstStyle/>
          <a:p>
            <a:fld id="{A6438FCB-6087-4BE9-B1D1-6F1ACFA7E26A}" type="slidenum">
              <a:rPr lang="en-US" smtClean="0"/>
              <a:t>52</a:t>
            </a:fld>
            <a:endParaRPr lang="en-US"/>
          </a:p>
        </p:txBody>
      </p:sp>
    </p:spTree>
    <p:extLst>
      <p:ext uri="{BB962C8B-B14F-4D97-AF65-F5344CB8AC3E}">
        <p14:creationId xmlns:p14="http://schemas.microsoft.com/office/powerpoint/2010/main" val="3526974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hlinkClick r:id="rId3"/>
              </a:rPr>
              <a:t>https://m.blog.naver.com/PostView.nhn?blogId=autocadplus&amp;logNo=10141890943&amp;proxyReferer=https:%2F%2Fwww.google.com%2F</a:t>
            </a:r>
            <a:endParaRPr lang="ko-KR" altLang="en-US" dirty="0"/>
          </a:p>
        </p:txBody>
      </p:sp>
      <p:sp>
        <p:nvSpPr>
          <p:cNvPr id="4" name="Slide Number Placeholder 3"/>
          <p:cNvSpPr>
            <a:spLocks noGrp="1"/>
          </p:cNvSpPr>
          <p:nvPr>
            <p:ph type="sldNum" sz="quarter" idx="5"/>
          </p:nvPr>
        </p:nvSpPr>
        <p:spPr/>
        <p:txBody>
          <a:bodyPr/>
          <a:lstStyle/>
          <a:p>
            <a:fld id="{42A03D41-F0D2-432E-8E9F-83ED7DAFEBB2}" type="slidenum">
              <a:rPr lang="en-US" smtClean="0"/>
              <a:t>13</a:t>
            </a:fld>
            <a:endParaRPr lang="en-US"/>
          </a:p>
        </p:txBody>
      </p:sp>
    </p:spTree>
    <p:extLst>
      <p:ext uri="{BB962C8B-B14F-4D97-AF65-F5344CB8AC3E}">
        <p14:creationId xmlns:p14="http://schemas.microsoft.com/office/powerpoint/2010/main" val="166774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hlinkClick r:id="rId3"/>
              </a:rPr>
              <a:t>https://ischoolonline.berkeley.edu/data-science/what-is-data-science/</a:t>
            </a:r>
            <a:endParaRPr lang="ko-KR" altLang="en-US" dirty="0"/>
          </a:p>
        </p:txBody>
      </p:sp>
      <p:sp>
        <p:nvSpPr>
          <p:cNvPr id="4" name="Slide Number Placeholder 3"/>
          <p:cNvSpPr>
            <a:spLocks noGrp="1"/>
          </p:cNvSpPr>
          <p:nvPr>
            <p:ph type="sldNum" sz="quarter" idx="5"/>
          </p:nvPr>
        </p:nvSpPr>
        <p:spPr/>
        <p:txBody>
          <a:bodyPr/>
          <a:lstStyle/>
          <a:p>
            <a:fld id="{42A03D41-F0D2-432E-8E9F-83ED7DAFEBB2}" type="slidenum">
              <a:rPr lang="en-US" smtClean="0"/>
              <a:t>17</a:t>
            </a:fld>
            <a:endParaRPr lang="en-US"/>
          </a:p>
        </p:txBody>
      </p:sp>
    </p:spTree>
    <p:extLst>
      <p:ext uri="{BB962C8B-B14F-4D97-AF65-F5344CB8AC3E}">
        <p14:creationId xmlns:p14="http://schemas.microsoft.com/office/powerpoint/2010/main" val="873830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https://www.itl.nist.gov/div898/handbook/pmc/section4/pmc4.htm</a:t>
            </a:r>
            <a:endParaRPr lang="en-US" dirty="0"/>
          </a:p>
          <a:p>
            <a:r>
              <a:rPr lang="en-US" dirty="0">
                <a:hlinkClick r:id="rId4"/>
              </a:rPr>
              <a:t>https://www.slideshare.net/yush313/time-series-3000944</a:t>
            </a:r>
            <a:endParaRPr lang="en-US" dirty="0"/>
          </a:p>
        </p:txBody>
      </p:sp>
      <p:sp>
        <p:nvSpPr>
          <p:cNvPr id="4" name="Slide Number Placeholder 3"/>
          <p:cNvSpPr>
            <a:spLocks noGrp="1"/>
          </p:cNvSpPr>
          <p:nvPr>
            <p:ph type="sldNum" sz="quarter" idx="10"/>
          </p:nvPr>
        </p:nvSpPr>
        <p:spPr/>
        <p:txBody>
          <a:bodyPr/>
          <a:lstStyle/>
          <a:p>
            <a:fld id="{A6438FCB-6087-4BE9-B1D1-6F1ACFA7E26A}" type="slidenum">
              <a:rPr lang="en-US" smtClean="0"/>
              <a:t>33</a:t>
            </a:fld>
            <a:endParaRPr lang="en-US"/>
          </a:p>
        </p:txBody>
      </p:sp>
    </p:spTree>
    <p:extLst>
      <p:ext uri="{BB962C8B-B14F-4D97-AF65-F5344CB8AC3E}">
        <p14:creationId xmlns:p14="http://schemas.microsoft.com/office/powerpoint/2010/main" val="3023613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https://www.itl.nist.gov/div898/handbook/pmc/section4/pmc4.htm</a:t>
            </a:r>
            <a:endParaRPr lang="en-US" dirty="0"/>
          </a:p>
          <a:p>
            <a:r>
              <a:rPr lang="en-US" dirty="0">
                <a:hlinkClick r:id="rId4"/>
              </a:rPr>
              <a:t>https://www.slideshare.net/yush313/time-series-3000944</a:t>
            </a:r>
            <a:endParaRPr lang="en-US" dirty="0"/>
          </a:p>
        </p:txBody>
      </p:sp>
      <p:sp>
        <p:nvSpPr>
          <p:cNvPr id="4" name="Slide Number Placeholder 3"/>
          <p:cNvSpPr>
            <a:spLocks noGrp="1"/>
          </p:cNvSpPr>
          <p:nvPr>
            <p:ph type="sldNum" sz="quarter" idx="10"/>
          </p:nvPr>
        </p:nvSpPr>
        <p:spPr/>
        <p:txBody>
          <a:bodyPr/>
          <a:lstStyle/>
          <a:p>
            <a:fld id="{A6438FCB-6087-4BE9-B1D1-6F1ACFA7E26A}" type="slidenum">
              <a:rPr lang="en-US" smtClean="0"/>
              <a:t>34</a:t>
            </a:fld>
            <a:endParaRPr lang="en-US"/>
          </a:p>
        </p:txBody>
      </p:sp>
    </p:spTree>
    <p:extLst>
      <p:ext uri="{BB962C8B-B14F-4D97-AF65-F5344CB8AC3E}">
        <p14:creationId xmlns:p14="http://schemas.microsoft.com/office/powerpoint/2010/main" val="2719608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https://www.itl.nist.gov/div898/handbook/pmc/section4/pmc4.htm</a:t>
            </a:r>
            <a:endParaRPr lang="en-US" dirty="0"/>
          </a:p>
          <a:p>
            <a:r>
              <a:rPr lang="en-US" dirty="0">
                <a:hlinkClick r:id="rId4"/>
              </a:rPr>
              <a:t>https://www.slideshare.net/yush313/time-series-3000944</a:t>
            </a:r>
            <a:endParaRPr lang="en-US" dirty="0"/>
          </a:p>
        </p:txBody>
      </p:sp>
      <p:sp>
        <p:nvSpPr>
          <p:cNvPr id="4" name="Slide Number Placeholder 3"/>
          <p:cNvSpPr>
            <a:spLocks noGrp="1"/>
          </p:cNvSpPr>
          <p:nvPr>
            <p:ph type="sldNum" sz="quarter" idx="10"/>
          </p:nvPr>
        </p:nvSpPr>
        <p:spPr/>
        <p:txBody>
          <a:bodyPr/>
          <a:lstStyle/>
          <a:p>
            <a:fld id="{A6438FCB-6087-4BE9-B1D1-6F1ACFA7E26A}" type="slidenum">
              <a:rPr lang="en-US" smtClean="0"/>
              <a:t>35</a:t>
            </a:fld>
            <a:endParaRPr lang="en-US"/>
          </a:p>
        </p:txBody>
      </p:sp>
    </p:spTree>
    <p:extLst>
      <p:ext uri="{BB962C8B-B14F-4D97-AF65-F5344CB8AC3E}">
        <p14:creationId xmlns:p14="http://schemas.microsoft.com/office/powerpoint/2010/main" val="1979974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https://www.itl.nist.gov/div898/handbook/pmc/section4/pmc4.htm</a:t>
            </a:r>
            <a:endParaRPr lang="en-US" dirty="0"/>
          </a:p>
          <a:p>
            <a:r>
              <a:rPr lang="en-US" dirty="0">
                <a:hlinkClick r:id="rId4"/>
              </a:rPr>
              <a:t>https://www.slideshare.net/yush313/time-series-3000944</a:t>
            </a:r>
            <a:endParaRPr lang="en-US" dirty="0"/>
          </a:p>
        </p:txBody>
      </p:sp>
      <p:sp>
        <p:nvSpPr>
          <p:cNvPr id="4" name="Slide Number Placeholder 3"/>
          <p:cNvSpPr>
            <a:spLocks noGrp="1"/>
          </p:cNvSpPr>
          <p:nvPr>
            <p:ph type="sldNum" sz="quarter" idx="10"/>
          </p:nvPr>
        </p:nvSpPr>
        <p:spPr/>
        <p:txBody>
          <a:bodyPr/>
          <a:lstStyle/>
          <a:p>
            <a:fld id="{A6438FCB-6087-4BE9-B1D1-6F1ACFA7E26A}" type="slidenum">
              <a:rPr lang="en-US" smtClean="0"/>
              <a:t>36</a:t>
            </a:fld>
            <a:endParaRPr lang="en-US"/>
          </a:p>
        </p:txBody>
      </p:sp>
    </p:spTree>
    <p:extLst>
      <p:ext uri="{BB962C8B-B14F-4D97-AF65-F5344CB8AC3E}">
        <p14:creationId xmlns:p14="http://schemas.microsoft.com/office/powerpoint/2010/main" val="1440013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https://www.itl.nist.gov/div898/handbook/pmc/section4/pmc4.htm</a:t>
            </a:r>
            <a:endParaRPr lang="en-US" dirty="0"/>
          </a:p>
          <a:p>
            <a:r>
              <a:rPr lang="en-US" dirty="0">
                <a:hlinkClick r:id="rId4"/>
              </a:rPr>
              <a:t>https://www.slideshare.net/yush313/time-series-3000944</a:t>
            </a:r>
            <a:endParaRPr lang="en-US" dirty="0"/>
          </a:p>
        </p:txBody>
      </p:sp>
      <p:sp>
        <p:nvSpPr>
          <p:cNvPr id="4" name="Slide Number Placeholder 3"/>
          <p:cNvSpPr>
            <a:spLocks noGrp="1"/>
          </p:cNvSpPr>
          <p:nvPr>
            <p:ph type="sldNum" sz="quarter" idx="10"/>
          </p:nvPr>
        </p:nvSpPr>
        <p:spPr/>
        <p:txBody>
          <a:bodyPr/>
          <a:lstStyle/>
          <a:p>
            <a:fld id="{A6438FCB-6087-4BE9-B1D1-6F1ACFA7E26A}" type="slidenum">
              <a:rPr lang="en-US" smtClean="0"/>
              <a:t>37</a:t>
            </a:fld>
            <a:endParaRPr lang="en-US"/>
          </a:p>
        </p:txBody>
      </p:sp>
    </p:spTree>
    <p:extLst>
      <p:ext uri="{BB962C8B-B14F-4D97-AF65-F5344CB8AC3E}">
        <p14:creationId xmlns:p14="http://schemas.microsoft.com/office/powerpoint/2010/main" val="102969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https://www.slideshare.net/yush313/time-series-3000944</a:t>
            </a:r>
            <a:endParaRPr lang="en-US" dirty="0"/>
          </a:p>
        </p:txBody>
      </p:sp>
      <p:sp>
        <p:nvSpPr>
          <p:cNvPr id="4" name="Slide Number Placeholder 3"/>
          <p:cNvSpPr>
            <a:spLocks noGrp="1"/>
          </p:cNvSpPr>
          <p:nvPr>
            <p:ph type="sldNum" sz="quarter" idx="10"/>
          </p:nvPr>
        </p:nvSpPr>
        <p:spPr/>
        <p:txBody>
          <a:bodyPr/>
          <a:lstStyle/>
          <a:p>
            <a:fld id="{A6438FCB-6087-4BE9-B1D1-6F1ACFA7E26A}" type="slidenum">
              <a:rPr lang="en-US" smtClean="0"/>
              <a:t>38</a:t>
            </a:fld>
            <a:endParaRPr lang="en-US"/>
          </a:p>
        </p:txBody>
      </p:sp>
    </p:spTree>
    <p:extLst>
      <p:ext uri="{BB962C8B-B14F-4D97-AF65-F5344CB8AC3E}">
        <p14:creationId xmlns:p14="http://schemas.microsoft.com/office/powerpoint/2010/main" val="1108614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F8C009C-0A9B-4931-A6A0-8F8843DD0F2C}" type="datetimeFigureOut">
              <a:rPr lang="en-US" smtClean="0"/>
              <a:t>3/2/2023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B7185-B1E7-4F91-AF96-6281702285D3}" type="slidenum">
              <a:rPr lang="en-US" smtClean="0"/>
              <a:t>‹#›</a:t>
            </a:fld>
            <a:endParaRPr lang="en-US"/>
          </a:p>
        </p:txBody>
      </p:sp>
    </p:spTree>
    <p:extLst>
      <p:ext uri="{BB962C8B-B14F-4D97-AF65-F5344CB8AC3E}">
        <p14:creationId xmlns:p14="http://schemas.microsoft.com/office/powerpoint/2010/main" val="607918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F8C009C-0A9B-4931-A6A0-8F8843DD0F2C}" type="datetimeFigureOut">
              <a:rPr lang="en-US" smtClean="0"/>
              <a:t>3/2/2023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B7185-B1E7-4F91-AF96-6281702285D3}" type="slidenum">
              <a:rPr lang="en-US" smtClean="0"/>
              <a:t>‹#›</a:t>
            </a:fld>
            <a:endParaRPr lang="en-US"/>
          </a:p>
        </p:txBody>
      </p:sp>
    </p:spTree>
    <p:extLst>
      <p:ext uri="{BB962C8B-B14F-4D97-AF65-F5344CB8AC3E}">
        <p14:creationId xmlns:p14="http://schemas.microsoft.com/office/powerpoint/2010/main" val="527577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F8C009C-0A9B-4931-A6A0-8F8843DD0F2C}" type="datetimeFigureOut">
              <a:rPr lang="en-US" smtClean="0"/>
              <a:t>3/2/2023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B7185-B1E7-4F91-AF96-6281702285D3}" type="slidenum">
              <a:rPr lang="en-US" smtClean="0"/>
              <a:t>‹#›</a:t>
            </a:fld>
            <a:endParaRPr lang="en-US"/>
          </a:p>
        </p:txBody>
      </p:sp>
    </p:spTree>
    <p:extLst>
      <p:ext uri="{BB962C8B-B14F-4D97-AF65-F5344CB8AC3E}">
        <p14:creationId xmlns:p14="http://schemas.microsoft.com/office/powerpoint/2010/main" val="4257366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F8C009C-0A9B-4931-A6A0-8F8843DD0F2C}" type="datetimeFigureOut">
              <a:rPr lang="en-US" smtClean="0"/>
              <a:t>3/2/2023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B7185-B1E7-4F91-AF96-6281702285D3}" type="slidenum">
              <a:rPr lang="en-US" smtClean="0"/>
              <a:t>‹#›</a:t>
            </a:fld>
            <a:endParaRPr lang="en-US"/>
          </a:p>
        </p:txBody>
      </p:sp>
    </p:spTree>
    <p:extLst>
      <p:ext uri="{BB962C8B-B14F-4D97-AF65-F5344CB8AC3E}">
        <p14:creationId xmlns:p14="http://schemas.microsoft.com/office/powerpoint/2010/main" val="976836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F8C009C-0A9B-4931-A6A0-8F8843DD0F2C}" type="datetimeFigureOut">
              <a:rPr lang="en-US" smtClean="0"/>
              <a:t>3/2/2023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B7185-B1E7-4F91-AF96-6281702285D3}" type="slidenum">
              <a:rPr lang="en-US" smtClean="0"/>
              <a:t>‹#›</a:t>
            </a:fld>
            <a:endParaRPr lang="en-US"/>
          </a:p>
        </p:txBody>
      </p:sp>
    </p:spTree>
    <p:extLst>
      <p:ext uri="{BB962C8B-B14F-4D97-AF65-F5344CB8AC3E}">
        <p14:creationId xmlns:p14="http://schemas.microsoft.com/office/powerpoint/2010/main" val="2432380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F8C009C-0A9B-4931-A6A0-8F8843DD0F2C}" type="datetimeFigureOut">
              <a:rPr lang="en-US" smtClean="0"/>
              <a:t>3/2/2023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B7185-B1E7-4F91-AF96-6281702285D3}" type="slidenum">
              <a:rPr lang="en-US" smtClean="0"/>
              <a:t>‹#›</a:t>
            </a:fld>
            <a:endParaRPr lang="en-US"/>
          </a:p>
        </p:txBody>
      </p:sp>
    </p:spTree>
    <p:extLst>
      <p:ext uri="{BB962C8B-B14F-4D97-AF65-F5344CB8AC3E}">
        <p14:creationId xmlns:p14="http://schemas.microsoft.com/office/powerpoint/2010/main" val="1066561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F8C009C-0A9B-4931-A6A0-8F8843DD0F2C}" type="datetimeFigureOut">
              <a:rPr lang="en-US" smtClean="0"/>
              <a:t>3/2/2023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3B7185-B1E7-4F91-AF96-6281702285D3}" type="slidenum">
              <a:rPr lang="en-US" smtClean="0"/>
              <a:t>‹#›</a:t>
            </a:fld>
            <a:endParaRPr lang="en-US"/>
          </a:p>
        </p:txBody>
      </p:sp>
    </p:spTree>
    <p:extLst>
      <p:ext uri="{BB962C8B-B14F-4D97-AF65-F5344CB8AC3E}">
        <p14:creationId xmlns:p14="http://schemas.microsoft.com/office/powerpoint/2010/main" val="3064265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F8C009C-0A9B-4931-A6A0-8F8843DD0F2C}" type="datetimeFigureOut">
              <a:rPr lang="en-US" smtClean="0"/>
              <a:t>3/2/2023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3B7185-B1E7-4F91-AF96-6281702285D3}" type="slidenum">
              <a:rPr lang="en-US" smtClean="0"/>
              <a:t>‹#›</a:t>
            </a:fld>
            <a:endParaRPr lang="en-US"/>
          </a:p>
        </p:txBody>
      </p:sp>
    </p:spTree>
    <p:extLst>
      <p:ext uri="{BB962C8B-B14F-4D97-AF65-F5344CB8AC3E}">
        <p14:creationId xmlns:p14="http://schemas.microsoft.com/office/powerpoint/2010/main" val="2019201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8C009C-0A9B-4931-A6A0-8F8843DD0F2C}" type="datetimeFigureOut">
              <a:rPr lang="en-US" smtClean="0"/>
              <a:t>3/2/2023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3B7185-B1E7-4F91-AF96-6281702285D3}" type="slidenum">
              <a:rPr lang="en-US" smtClean="0"/>
              <a:t>‹#›</a:t>
            </a:fld>
            <a:endParaRPr lang="en-US"/>
          </a:p>
        </p:txBody>
      </p:sp>
    </p:spTree>
    <p:extLst>
      <p:ext uri="{BB962C8B-B14F-4D97-AF65-F5344CB8AC3E}">
        <p14:creationId xmlns:p14="http://schemas.microsoft.com/office/powerpoint/2010/main" val="54684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F8C009C-0A9B-4931-A6A0-8F8843DD0F2C}" type="datetimeFigureOut">
              <a:rPr lang="en-US" smtClean="0"/>
              <a:t>3/2/2023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B7185-B1E7-4F91-AF96-6281702285D3}" type="slidenum">
              <a:rPr lang="en-US" smtClean="0"/>
              <a:t>‹#›</a:t>
            </a:fld>
            <a:endParaRPr lang="en-US"/>
          </a:p>
        </p:txBody>
      </p:sp>
    </p:spTree>
    <p:extLst>
      <p:ext uri="{BB962C8B-B14F-4D97-AF65-F5344CB8AC3E}">
        <p14:creationId xmlns:p14="http://schemas.microsoft.com/office/powerpoint/2010/main" val="105836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F8C009C-0A9B-4931-A6A0-8F8843DD0F2C}" type="datetimeFigureOut">
              <a:rPr lang="en-US" smtClean="0"/>
              <a:t>3/2/2023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B7185-B1E7-4F91-AF96-6281702285D3}" type="slidenum">
              <a:rPr lang="en-US" smtClean="0"/>
              <a:t>‹#›</a:t>
            </a:fld>
            <a:endParaRPr lang="en-US"/>
          </a:p>
        </p:txBody>
      </p:sp>
    </p:spTree>
    <p:extLst>
      <p:ext uri="{BB962C8B-B14F-4D97-AF65-F5344CB8AC3E}">
        <p14:creationId xmlns:p14="http://schemas.microsoft.com/office/powerpoint/2010/main" val="96643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8C009C-0A9B-4931-A6A0-8F8843DD0F2C}" type="datetimeFigureOut">
              <a:rPr lang="en-US" smtClean="0"/>
              <a:t>3/2/2023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3B7185-B1E7-4F91-AF96-6281702285D3}" type="slidenum">
              <a:rPr lang="en-US" smtClean="0"/>
              <a:t>‹#›</a:t>
            </a:fld>
            <a:endParaRPr lang="en-US"/>
          </a:p>
        </p:txBody>
      </p:sp>
    </p:spTree>
    <p:extLst>
      <p:ext uri="{BB962C8B-B14F-4D97-AF65-F5344CB8AC3E}">
        <p14:creationId xmlns:p14="http://schemas.microsoft.com/office/powerpoint/2010/main" val="3781566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jpg"/></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youtube.com/watch?v=X3paOmcrTjQ"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edureka.co/blog/what-is-data-science/"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nytimes.com/video/magazine/100000001367956/timescast--retailers-predictions.html?action=click&amp;gtype=vhs&amp;version=vhs-heading&amp;module=vhs&amp;region=title-area&amp;cview=true&amp;t=4" TargetMode="External"/><Relationship Id="rId2" Type="http://schemas.openxmlformats.org/officeDocument/2006/relationships/hyperlink" Target="http://www.nytimes.com/2012/02/19/magazine/shopping-habits.html?pagewanted=1&amp;_r=2&amp;hp&amp;"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1.jpeg"/></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4.jpeg"/></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1255077"/>
          </a:xfrm>
        </p:spPr>
        <p:txBody>
          <a:bodyPr>
            <a:normAutofit fontScale="90000"/>
          </a:bodyPr>
          <a:lstStyle/>
          <a:p>
            <a:r>
              <a:rPr lang="en-US" sz="4800" b="1" dirty="0"/>
              <a:t>Lecture 1: </a:t>
            </a:r>
            <a:br>
              <a:rPr lang="en-US" sz="4800" b="1" dirty="0"/>
            </a:br>
            <a:r>
              <a:rPr lang="en-US" sz="4800" b="1" dirty="0"/>
              <a:t>Introduction to Data Science</a:t>
            </a:r>
          </a:p>
        </p:txBody>
      </p:sp>
      <p:sp>
        <p:nvSpPr>
          <p:cNvPr id="3" name="Subtitle 2"/>
          <p:cNvSpPr>
            <a:spLocks noGrp="1"/>
          </p:cNvSpPr>
          <p:nvPr>
            <p:ph type="subTitle" idx="1"/>
          </p:nvPr>
        </p:nvSpPr>
        <p:spPr>
          <a:xfrm>
            <a:off x="1524000" y="3602038"/>
            <a:ext cx="9144000" cy="2234882"/>
          </a:xfrm>
        </p:spPr>
        <p:txBody>
          <a:bodyPr>
            <a:normAutofit lnSpcReduction="10000"/>
          </a:bodyPr>
          <a:lstStyle/>
          <a:p>
            <a:r>
              <a:rPr lang="en-US" b="1" dirty="0"/>
              <a:t>Dr. </a:t>
            </a:r>
            <a:r>
              <a:rPr lang="en-US" b="1" dirty="0" err="1"/>
              <a:t>Jia</a:t>
            </a:r>
            <a:r>
              <a:rPr lang="en-US" b="1" dirty="0"/>
              <a:t> Uddin</a:t>
            </a:r>
          </a:p>
          <a:p>
            <a:r>
              <a:rPr lang="en-US" dirty="0"/>
              <a:t>AI and Big Data Department</a:t>
            </a:r>
          </a:p>
          <a:p>
            <a:r>
              <a:rPr lang="en-US" dirty="0"/>
              <a:t>Endicott College, </a:t>
            </a:r>
            <a:r>
              <a:rPr lang="en-US" dirty="0" err="1"/>
              <a:t>Woosong</a:t>
            </a:r>
            <a:r>
              <a:rPr lang="en-US" dirty="0"/>
              <a:t> University</a:t>
            </a:r>
          </a:p>
          <a:p>
            <a:r>
              <a:rPr lang="en-US" dirty="0"/>
              <a:t>Daejeon, South Korea</a:t>
            </a:r>
          </a:p>
          <a:p>
            <a:r>
              <a:rPr lang="en-US" dirty="0"/>
              <a:t>Email: jia.Uddin@wsu.ac.kr</a:t>
            </a:r>
          </a:p>
        </p:txBody>
      </p:sp>
      <p:pic>
        <p:nvPicPr>
          <p:cNvPr id="5" name="Picture 4" descr="C:\Users\user\Desktop\Endicott 3.17\Design resources\Endicott Logo A4.png"/>
          <p:cNvPicPr/>
          <p:nvPr/>
        </p:nvPicPr>
        <p:blipFill rotWithShape="1">
          <a:blip r:embed="rId2" cstate="print">
            <a:extLst>
              <a:ext uri="{28A0092B-C50C-407E-A947-70E740481C1C}">
                <a14:useLocalDpi xmlns:a14="http://schemas.microsoft.com/office/drawing/2010/main" val="0"/>
              </a:ext>
            </a:extLst>
          </a:blip>
          <a:srcRect t="25516" b="29656"/>
          <a:stretch/>
        </p:blipFill>
        <p:spPr bwMode="auto">
          <a:xfrm>
            <a:off x="10113645" y="146686"/>
            <a:ext cx="1962150" cy="619125"/>
          </a:xfrm>
          <a:prstGeom prst="rect">
            <a:avLst/>
          </a:prstGeom>
          <a:noFill/>
          <a:ln>
            <a:noFill/>
          </a:ln>
          <a:extLst>
            <a:ext uri="{53640926-AAD7-44D8-BBD7-CCE9431645EC}">
              <a14:shadowObscured xmlns:a14="http://schemas.microsoft.com/office/drawing/2010/main"/>
            </a:ext>
          </a:extLst>
        </p:spPr>
      </p:pic>
      <p:sp>
        <p:nvSpPr>
          <p:cNvPr id="4" name="Rectangle 3">
            <a:extLst>
              <a:ext uri="{FF2B5EF4-FFF2-40B4-BE49-F238E27FC236}">
                <a16:creationId xmlns:a16="http://schemas.microsoft.com/office/drawing/2014/main" id="{2F011C46-C825-412A-A241-9B9F58B1EAE9}"/>
              </a:ext>
            </a:extLst>
          </p:cNvPr>
          <p:cNvSpPr/>
          <p:nvPr/>
        </p:nvSpPr>
        <p:spPr>
          <a:xfrm>
            <a:off x="3165357" y="5652254"/>
            <a:ext cx="5861285" cy="369332"/>
          </a:xfrm>
          <a:prstGeom prst="rect">
            <a:avLst/>
          </a:prstGeom>
        </p:spPr>
        <p:txBody>
          <a:bodyPr wrap="none">
            <a:spAutoFit/>
          </a:bodyPr>
          <a:lstStyle/>
          <a:p>
            <a:r>
              <a:rPr lang="en-US" altLang="ko-KR" dirty="0"/>
              <a:t>https://sites.google.com/view/drjiauddin/home?authuser=2</a:t>
            </a:r>
            <a:endParaRPr lang="ko-KR" altLang="en-US" dirty="0"/>
          </a:p>
        </p:txBody>
      </p:sp>
    </p:spTree>
    <p:extLst>
      <p:ext uri="{BB962C8B-B14F-4D97-AF65-F5344CB8AC3E}">
        <p14:creationId xmlns:p14="http://schemas.microsoft.com/office/powerpoint/2010/main" val="37758577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645EC-FF3B-4391-9186-8657685C013C}"/>
              </a:ext>
            </a:extLst>
          </p:cNvPr>
          <p:cNvSpPr>
            <a:spLocks noGrp="1"/>
          </p:cNvSpPr>
          <p:nvPr>
            <p:ph type="title"/>
          </p:nvPr>
        </p:nvSpPr>
        <p:spPr/>
        <p:txBody>
          <a:bodyPr/>
          <a:lstStyle/>
          <a:p>
            <a:r>
              <a:rPr lang="en-US" altLang="ko-KR" dirty="0"/>
              <a:t>Data All Around</a:t>
            </a:r>
            <a:endParaRPr lang="ko-KR" altLang="en-US" dirty="0"/>
          </a:p>
        </p:txBody>
      </p:sp>
      <p:sp>
        <p:nvSpPr>
          <p:cNvPr id="3" name="Content Placeholder 2">
            <a:extLst>
              <a:ext uri="{FF2B5EF4-FFF2-40B4-BE49-F238E27FC236}">
                <a16:creationId xmlns:a16="http://schemas.microsoft.com/office/drawing/2014/main" id="{550353DC-897C-499A-85E3-B65B5DD45A91}"/>
              </a:ext>
            </a:extLst>
          </p:cNvPr>
          <p:cNvSpPr>
            <a:spLocks noGrp="1"/>
          </p:cNvSpPr>
          <p:nvPr>
            <p:ph idx="1"/>
          </p:nvPr>
        </p:nvSpPr>
        <p:spPr/>
        <p:txBody>
          <a:bodyPr/>
          <a:lstStyle/>
          <a:p>
            <a:r>
              <a:rPr lang="en-US" altLang="ko-KR" dirty="0"/>
              <a:t>Lots of data is being collected and warehoused </a:t>
            </a:r>
          </a:p>
          <a:p>
            <a:pPr lvl="1"/>
            <a:r>
              <a:rPr lang="en-US" altLang="ko-KR" dirty="0"/>
              <a:t>Web data, e-commerce</a:t>
            </a:r>
          </a:p>
          <a:p>
            <a:pPr lvl="1"/>
            <a:r>
              <a:rPr lang="en-US" altLang="ko-KR" dirty="0"/>
              <a:t>Financial transactions, bank/credit transactions</a:t>
            </a:r>
          </a:p>
          <a:p>
            <a:pPr lvl="1"/>
            <a:r>
              <a:rPr lang="en-US" altLang="ko-KR" dirty="0"/>
              <a:t>Online trading and purchasing</a:t>
            </a:r>
          </a:p>
          <a:p>
            <a:pPr lvl="1"/>
            <a:r>
              <a:rPr lang="en-US" altLang="ko-KR" dirty="0"/>
              <a:t>Social Network</a:t>
            </a:r>
          </a:p>
          <a:p>
            <a:pPr lvl="1"/>
            <a:r>
              <a:rPr lang="en-US" altLang="ko-KR" dirty="0"/>
              <a:t>IoT Sensors </a:t>
            </a:r>
          </a:p>
          <a:p>
            <a:endParaRPr lang="ko-KR" altLang="en-US" dirty="0"/>
          </a:p>
        </p:txBody>
      </p:sp>
      <p:pic>
        <p:nvPicPr>
          <p:cNvPr id="4" name="Picture 3">
            <a:extLst>
              <a:ext uri="{FF2B5EF4-FFF2-40B4-BE49-F238E27FC236}">
                <a16:creationId xmlns:a16="http://schemas.microsoft.com/office/drawing/2014/main" id="{EBF59D57-E216-488D-BA84-3B39AFF153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4379495"/>
            <a:ext cx="1840230" cy="1600200"/>
          </a:xfrm>
          <a:prstGeom prst="rect">
            <a:avLst/>
          </a:prstGeom>
        </p:spPr>
      </p:pic>
      <p:pic>
        <p:nvPicPr>
          <p:cNvPr id="5" name="Picture 4">
            <a:extLst>
              <a:ext uri="{FF2B5EF4-FFF2-40B4-BE49-F238E27FC236}">
                <a16:creationId xmlns:a16="http://schemas.microsoft.com/office/drawing/2014/main" id="{D42A36A5-E290-4082-A6B3-AD5FB9E6F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7565" y="4545129"/>
            <a:ext cx="2425700" cy="1631834"/>
          </a:xfrm>
          <a:prstGeom prst="rect">
            <a:avLst/>
          </a:prstGeom>
        </p:spPr>
      </p:pic>
      <p:pic>
        <p:nvPicPr>
          <p:cNvPr id="6" name="Picture 5">
            <a:extLst>
              <a:ext uri="{FF2B5EF4-FFF2-40B4-BE49-F238E27FC236}">
                <a16:creationId xmlns:a16="http://schemas.microsoft.com/office/drawing/2014/main" id="{BAEECA16-F1B5-4D9C-A4CB-2C1234ED68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1218" y="4814570"/>
            <a:ext cx="2495550" cy="1497330"/>
          </a:xfrm>
          <a:prstGeom prst="rect">
            <a:avLst/>
          </a:prstGeom>
        </p:spPr>
      </p:pic>
      <p:pic>
        <p:nvPicPr>
          <p:cNvPr id="7" name="Picture 6">
            <a:extLst>
              <a:ext uri="{FF2B5EF4-FFF2-40B4-BE49-F238E27FC236}">
                <a16:creationId xmlns:a16="http://schemas.microsoft.com/office/drawing/2014/main" id="{A32230C2-503C-4833-A542-08587615E31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26642" y="2655634"/>
            <a:ext cx="2220252" cy="1328928"/>
          </a:xfrm>
          <a:prstGeom prst="rect">
            <a:avLst/>
          </a:prstGeom>
        </p:spPr>
      </p:pic>
      <p:pic>
        <p:nvPicPr>
          <p:cNvPr id="8" name="Picture 7" descr="C:\Users\user\Desktop\Endicott 3.17\Design resources\Endicott Logo A4.png">
            <a:extLst>
              <a:ext uri="{FF2B5EF4-FFF2-40B4-BE49-F238E27FC236}">
                <a16:creationId xmlns:a16="http://schemas.microsoft.com/office/drawing/2014/main" id="{27DF8FDD-7B13-4EF7-901B-85B5A2D5943B}"/>
              </a:ext>
            </a:extLst>
          </p:cNvPr>
          <p:cNvPicPr/>
          <p:nvPr/>
        </p:nvPicPr>
        <p:blipFill rotWithShape="1">
          <a:blip r:embed="rId6" cstate="print">
            <a:extLst>
              <a:ext uri="{28A0092B-C50C-407E-A947-70E740481C1C}">
                <a14:useLocalDpi xmlns:a14="http://schemas.microsoft.com/office/drawing/2010/main" val="0"/>
              </a:ext>
            </a:extLst>
          </a:blip>
          <a:srcRect t="25516" b="29656"/>
          <a:stretch/>
        </p:blipFill>
        <p:spPr bwMode="auto">
          <a:xfrm>
            <a:off x="10113645" y="146686"/>
            <a:ext cx="1962150" cy="6191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461818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5D744-CA5D-4062-938F-43AEDAA1AD18}"/>
              </a:ext>
            </a:extLst>
          </p:cNvPr>
          <p:cNvSpPr>
            <a:spLocks noGrp="1"/>
          </p:cNvSpPr>
          <p:nvPr>
            <p:ph type="title"/>
          </p:nvPr>
        </p:nvSpPr>
        <p:spPr/>
        <p:txBody>
          <a:bodyPr/>
          <a:lstStyle/>
          <a:p>
            <a:r>
              <a:rPr lang="en-US" altLang="ko-KR" dirty="0"/>
              <a:t>Big Data</a:t>
            </a:r>
            <a:endParaRPr lang="ko-KR" altLang="en-US" dirty="0"/>
          </a:p>
        </p:txBody>
      </p:sp>
      <p:sp>
        <p:nvSpPr>
          <p:cNvPr id="3" name="Content Placeholder 2">
            <a:extLst>
              <a:ext uri="{FF2B5EF4-FFF2-40B4-BE49-F238E27FC236}">
                <a16:creationId xmlns:a16="http://schemas.microsoft.com/office/drawing/2014/main" id="{3A8FF943-285F-4AFD-BA06-2144A0AF92EC}"/>
              </a:ext>
            </a:extLst>
          </p:cNvPr>
          <p:cNvSpPr>
            <a:spLocks noGrp="1"/>
          </p:cNvSpPr>
          <p:nvPr>
            <p:ph idx="1"/>
          </p:nvPr>
        </p:nvSpPr>
        <p:spPr/>
        <p:txBody>
          <a:bodyPr/>
          <a:lstStyle/>
          <a:p>
            <a:pPr marL="342900" lvl="1" indent="-342900">
              <a:buSzPct val="75000"/>
              <a:buBlip>
                <a:blip r:embed="rId2"/>
              </a:buBlip>
              <a:defRPr/>
            </a:pPr>
            <a:r>
              <a:rPr lang="en-US" altLang="en-US" dirty="0"/>
              <a:t>Big Data </a:t>
            </a:r>
            <a:r>
              <a:rPr lang="en-US" altLang="ko-KR" dirty="0"/>
              <a:t>is any data that is expensive to manage and hard to extract value from </a:t>
            </a:r>
          </a:p>
          <a:p>
            <a:pPr lvl="1">
              <a:defRPr/>
            </a:pPr>
            <a:r>
              <a:rPr lang="en-US" altLang="en-US" dirty="0"/>
              <a:t>Volume</a:t>
            </a:r>
          </a:p>
          <a:p>
            <a:pPr lvl="2">
              <a:defRPr/>
            </a:pPr>
            <a:r>
              <a:rPr lang="en-US" altLang="en-US" dirty="0"/>
              <a:t>The size of the data</a:t>
            </a:r>
          </a:p>
          <a:p>
            <a:pPr lvl="1">
              <a:defRPr/>
            </a:pPr>
            <a:r>
              <a:rPr lang="en-US" altLang="en-US" dirty="0"/>
              <a:t>Velocity</a:t>
            </a:r>
          </a:p>
          <a:p>
            <a:pPr lvl="2">
              <a:defRPr/>
            </a:pPr>
            <a:r>
              <a:rPr lang="en-US" altLang="ko-KR" dirty="0"/>
              <a:t>The latency of data processing relative to the growing demand for interactivity</a:t>
            </a:r>
          </a:p>
          <a:p>
            <a:pPr lvl="1">
              <a:defRPr/>
            </a:pPr>
            <a:r>
              <a:rPr lang="en-US" altLang="en-US" dirty="0"/>
              <a:t>Variety and Complexity</a:t>
            </a:r>
          </a:p>
          <a:p>
            <a:pPr lvl="2">
              <a:defRPr/>
            </a:pPr>
            <a:r>
              <a:rPr lang="en-US" altLang="ko-KR" dirty="0"/>
              <a:t>the diversity of sources, formats, quality, structures.</a:t>
            </a:r>
          </a:p>
          <a:p>
            <a:endParaRPr lang="ko-KR" altLang="en-US" dirty="0"/>
          </a:p>
        </p:txBody>
      </p:sp>
      <p:pic>
        <p:nvPicPr>
          <p:cNvPr id="4" name="Picture 4" descr="기업의 경쟁력 빅데이터">
            <a:extLst>
              <a:ext uri="{FF2B5EF4-FFF2-40B4-BE49-F238E27FC236}">
                <a16:creationId xmlns:a16="http://schemas.microsoft.com/office/drawing/2014/main" id="{6618450F-A0E8-4434-98BA-13D4759401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87" t="12556" r="9088" b="4428"/>
          <a:stretch/>
        </p:blipFill>
        <p:spPr bwMode="auto">
          <a:xfrm>
            <a:off x="319454" y="4370898"/>
            <a:ext cx="3192378" cy="238535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E0714CE-B90E-42B4-854A-E9ECC1DD8D61}"/>
              </a:ext>
            </a:extLst>
          </p:cNvPr>
          <p:cNvPicPr>
            <a:picLocks noChangeAspect="1"/>
          </p:cNvPicPr>
          <p:nvPr/>
        </p:nvPicPr>
        <p:blipFill>
          <a:blip r:embed="rId4"/>
          <a:stretch>
            <a:fillRect/>
          </a:stretch>
        </p:blipFill>
        <p:spPr>
          <a:xfrm>
            <a:off x="7509709" y="3676226"/>
            <a:ext cx="4362837" cy="3181773"/>
          </a:xfrm>
          <a:prstGeom prst="rect">
            <a:avLst/>
          </a:prstGeom>
        </p:spPr>
      </p:pic>
      <p:pic>
        <p:nvPicPr>
          <p:cNvPr id="6" name="Picture 5" descr="C:\Users\user\Desktop\Endicott 3.17\Design resources\Endicott Logo A4.png">
            <a:extLst>
              <a:ext uri="{FF2B5EF4-FFF2-40B4-BE49-F238E27FC236}">
                <a16:creationId xmlns:a16="http://schemas.microsoft.com/office/drawing/2014/main" id="{BEA0553A-A030-4461-9BF7-150E41A979EE}"/>
              </a:ext>
            </a:extLst>
          </p:cNvPr>
          <p:cNvPicPr/>
          <p:nvPr/>
        </p:nvPicPr>
        <p:blipFill rotWithShape="1">
          <a:blip r:embed="rId5" cstate="print">
            <a:extLst>
              <a:ext uri="{28A0092B-C50C-407E-A947-70E740481C1C}">
                <a14:useLocalDpi xmlns:a14="http://schemas.microsoft.com/office/drawing/2010/main" val="0"/>
              </a:ext>
            </a:extLst>
          </a:blip>
          <a:srcRect t="25516" b="29656"/>
          <a:stretch/>
        </p:blipFill>
        <p:spPr bwMode="auto">
          <a:xfrm>
            <a:off x="10113645" y="146686"/>
            <a:ext cx="1962150" cy="6191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343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29FBE-82FA-4760-86A3-7D6291D7D50C}"/>
              </a:ext>
            </a:extLst>
          </p:cNvPr>
          <p:cNvSpPr>
            <a:spLocks noGrp="1"/>
          </p:cNvSpPr>
          <p:nvPr>
            <p:ph type="title"/>
          </p:nvPr>
        </p:nvSpPr>
        <p:spPr/>
        <p:txBody>
          <a:bodyPr/>
          <a:lstStyle/>
          <a:p>
            <a:r>
              <a:rPr lang="en-US" altLang="ko-KR" dirty="0"/>
              <a:t>3V</a:t>
            </a:r>
            <a:endParaRPr lang="ko-KR" altLang="en-US" dirty="0"/>
          </a:p>
        </p:txBody>
      </p:sp>
      <p:sp>
        <p:nvSpPr>
          <p:cNvPr id="3" name="Content Placeholder 2">
            <a:extLst>
              <a:ext uri="{FF2B5EF4-FFF2-40B4-BE49-F238E27FC236}">
                <a16:creationId xmlns:a16="http://schemas.microsoft.com/office/drawing/2014/main" id="{A2CCB66D-082B-4EE7-8562-88C2A151ACFB}"/>
              </a:ext>
            </a:extLst>
          </p:cNvPr>
          <p:cNvSpPr>
            <a:spLocks noGrp="1"/>
          </p:cNvSpPr>
          <p:nvPr>
            <p:ph idx="1"/>
          </p:nvPr>
        </p:nvSpPr>
        <p:spPr/>
        <p:txBody>
          <a:bodyPr/>
          <a:lstStyle/>
          <a:p>
            <a:endParaRPr lang="ko-KR" altLang="en-US"/>
          </a:p>
        </p:txBody>
      </p:sp>
      <p:pic>
        <p:nvPicPr>
          <p:cNvPr id="11266" name="Picture 2" descr="big data 3v에 대한 이미지 검색결과">
            <a:extLst>
              <a:ext uri="{FF2B5EF4-FFF2-40B4-BE49-F238E27FC236}">
                <a16:creationId xmlns:a16="http://schemas.microsoft.com/office/drawing/2014/main" id="{E602E0F3-2FB7-4FF2-A788-6C30B44AEC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825625"/>
            <a:ext cx="6076950" cy="45624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user\Desktop\Endicott 3.17\Design resources\Endicott Logo A4.png">
            <a:extLst>
              <a:ext uri="{FF2B5EF4-FFF2-40B4-BE49-F238E27FC236}">
                <a16:creationId xmlns:a16="http://schemas.microsoft.com/office/drawing/2014/main" id="{719C32D1-7200-4156-A01D-B68336CF7EEC}"/>
              </a:ext>
            </a:extLst>
          </p:cNvPr>
          <p:cNvPicPr/>
          <p:nvPr/>
        </p:nvPicPr>
        <p:blipFill rotWithShape="1">
          <a:blip r:embed="rId4" cstate="print">
            <a:extLst>
              <a:ext uri="{28A0092B-C50C-407E-A947-70E740481C1C}">
                <a14:useLocalDpi xmlns:a14="http://schemas.microsoft.com/office/drawing/2010/main" val="0"/>
              </a:ext>
            </a:extLst>
          </a:blip>
          <a:srcRect t="25516" b="29656"/>
          <a:stretch/>
        </p:blipFill>
        <p:spPr bwMode="auto">
          <a:xfrm>
            <a:off x="10113645" y="146686"/>
            <a:ext cx="1962150" cy="6191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390626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23EB6-B16E-44F8-90D5-E20F47D6E80F}"/>
              </a:ext>
            </a:extLst>
          </p:cNvPr>
          <p:cNvSpPr>
            <a:spLocks noGrp="1"/>
          </p:cNvSpPr>
          <p:nvPr>
            <p:ph type="title"/>
          </p:nvPr>
        </p:nvSpPr>
        <p:spPr/>
        <p:txBody>
          <a:bodyPr/>
          <a:lstStyle/>
          <a:p>
            <a:endParaRPr lang="ko-KR" altLang="en-US"/>
          </a:p>
        </p:txBody>
      </p:sp>
      <p:sp>
        <p:nvSpPr>
          <p:cNvPr id="3" name="Content Placeholder 2">
            <a:extLst>
              <a:ext uri="{FF2B5EF4-FFF2-40B4-BE49-F238E27FC236}">
                <a16:creationId xmlns:a16="http://schemas.microsoft.com/office/drawing/2014/main" id="{71B452BA-C48F-4D04-8B36-27C11B7866F5}"/>
              </a:ext>
            </a:extLst>
          </p:cNvPr>
          <p:cNvSpPr>
            <a:spLocks noGrp="1"/>
          </p:cNvSpPr>
          <p:nvPr>
            <p:ph idx="1"/>
          </p:nvPr>
        </p:nvSpPr>
        <p:spPr/>
        <p:txBody>
          <a:bodyPr/>
          <a:lstStyle/>
          <a:p>
            <a:endParaRPr lang="ko-KR" altLang="en-US" dirty="0"/>
          </a:p>
        </p:txBody>
      </p:sp>
      <p:pic>
        <p:nvPicPr>
          <p:cNvPr id="10242" name="Picture 2" descr="https://thecustomizewindows.com/wp-content/uploads/2013/12/What-is-Big-Data.jpg">
            <a:extLst>
              <a:ext uri="{FF2B5EF4-FFF2-40B4-BE49-F238E27FC236}">
                <a16:creationId xmlns:a16="http://schemas.microsoft.com/office/drawing/2014/main" id="{C2093FFE-ACD1-49F8-9172-4734EDB3C21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1798120"/>
            <a:ext cx="8236360" cy="50598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A24C88B-4413-48C8-B5A7-92F80654ADB2}"/>
              </a:ext>
            </a:extLst>
          </p:cNvPr>
          <p:cNvSpPr txBox="1"/>
          <p:nvPr/>
        </p:nvSpPr>
        <p:spPr>
          <a:xfrm>
            <a:off x="9320463" y="2422358"/>
            <a:ext cx="1846852" cy="1200329"/>
          </a:xfrm>
          <a:prstGeom prst="rect">
            <a:avLst/>
          </a:prstGeom>
          <a:noFill/>
        </p:spPr>
        <p:txBody>
          <a:bodyPr wrap="none" rtlCol="0">
            <a:spAutoFit/>
          </a:bodyPr>
          <a:lstStyle/>
          <a:p>
            <a:r>
              <a:rPr lang="en-US" altLang="ko-KR" dirty="0"/>
              <a:t>Volume-Size</a:t>
            </a:r>
          </a:p>
          <a:p>
            <a:r>
              <a:rPr lang="en-US" altLang="ko-KR" dirty="0"/>
              <a:t>Velocity-Speed</a:t>
            </a:r>
          </a:p>
          <a:p>
            <a:r>
              <a:rPr lang="en-US" altLang="ko-KR" dirty="0"/>
              <a:t>Variety- variety</a:t>
            </a:r>
          </a:p>
          <a:p>
            <a:r>
              <a:rPr lang="en-US" altLang="ko-KR" dirty="0"/>
              <a:t>Veracity-Accuracy</a:t>
            </a:r>
            <a:endParaRPr lang="ko-KR" altLang="en-US" dirty="0"/>
          </a:p>
        </p:txBody>
      </p:sp>
      <p:pic>
        <p:nvPicPr>
          <p:cNvPr id="6" name="Picture 5" descr="C:\Users\user\Desktop\Endicott 3.17\Design resources\Endicott Logo A4.png">
            <a:extLst>
              <a:ext uri="{FF2B5EF4-FFF2-40B4-BE49-F238E27FC236}">
                <a16:creationId xmlns:a16="http://schemas.microsoft.com/office/drawing/2014/main" id="{A1D82399-7534-4144-906B-3D2D34DE9C25}"/>
              </a:ext>
            </a:extLst>
          </p:cNvPr>
          <p:cNvPicPr/>
          <p:nvPr/>
        </p:nvPicPr>
        <p:blipFill rotWithShape="1">
          <a:blip r:embed="rId4" cstate="print">
            <a:extLst>
              <a:ext uri="{28A0092B-C50C-407E-A947-70E740481C1C}">
                <a14:useLocalDpi xmlns:a14="http://schemas.microsoft.com/office/drawing/2010/main" val="0"/>
              </a:ext>
            </a:extLst>
          </a:blip>
          <a:srcRect t="25516" b="29656"/>
          <a:stretch/>
        </p:blipFill>
        <p:spPr bwMode="auto">
          <a:xfrm>
            <a:off x="10113645" y="146686"/>
            <a:ext cx="1962150" cy="6191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97630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3ADA3-D4FC-4D1F-B1D7-F66F4525D376}"/>
              </a:ext>
            </a:extLst>
          </p:cNvPr>
          <p:cNvSpPr>
            <a:spLocks noGrp="1"/>
          </p:cNvSpPr>
          <p:nvPr>
            <p:ph type="title"/>
          </p:nvPr>
        </p:nvSpPr>
        <p:spPr/>
        <p:txBody>
          <a:bodyPr/>
          <a:lstStyle/>
          <a:p>
            <a:endParaRPr lang="ko-KR" altLang="en-US"/>
          </a:p>
        </p:txBody>
      </p:sp>
      <p:sp>
        <p:nvSpPr>
          <p:cNvPr id="3" name="Content Placeholder 2">
            <a:extLst>
              <a:ext uri="{FF2B5EF4-FFF2-40B4-BE49-F238E27FC236}">
                <a16:creationId xmlns:a16="http://schemas.microsoft.com/office/drawing/2014/main" id="{323ACBEF-ED70-45E8-9508-B833F4F92AE9}"/>
              </a:ext>
            </a:extLst>
          </p:cNvPr>
          <p:cNvSpPr>
            <a:spLocks noGrp="1"/>
          </p:cNvSpPr>
          <p:nvPr>
            <p:ph idx="1"/>
          </p:nvPr>
        </p:nvSpPr>
        <p:spPr/>
        <p:txBody>
          <a:bodyPr/>
          <a:lstStyle/>
          <a:p>
            <a:endParaRPr lang="ko-KR" altLang="en-US"/>
          </a:p>
        </p:txBody>
      </p:sp>
      <p:pic>
        <p:nvPicPr>
          <p:cNvPr id="4" name="Picture 3">
            <a:extLst>
              <a:ext uri="{FF2B5EF4-FFF2-40B4-BE49-F238E27FC236}">
                <a16:creationId xmlns:a16="http://schemas.microsoft.com/office/drawing/2014/main" id="{F00C7B72-FBB6-45E3-B0ED-8A86D4BD107C}"/>
              </a:ext>
            </a:extLst>
          </p:cNvPr>
          <p:cNvPicPr>
            <a:picLocks noChangeAspect="1"/>
          </p:cNvPicPr>
          <p:nvPr/>
        </p:nvPicPr>
        <p:blipFill rotWithShape="1">
          <a:blip r:embed="rId2"/>
          <a:srcRect l="9342" t="15906" r="36843" b="22807"/>
          <a:stretch/>
        </p:blipFill>
        <p:spPr>
          <a:xfrm>
            <a:off x="0" y="1825625"/>
            <a:ext cx="6993187" cy="4479743"/>
          </a:xfrm>
          <a:prstGeom prst="rect">
            <a:avLst/>
          </a:prstGeom>
        </p:spPr>
      </p:pic>
      <p:pic>
        <p:nvPicPr>
          <p:cNvPr id="5" name="Picture 4">
            <a:extLst>
              <a:ext uri="{FF2B5EF4-FFF2-40B4-BE49-F238E27FC236}">
                <a16:creationId xmlns:a16="http://schemas.microsoft.com/office/drawing/2014/main" id="{34870603-1E5D-4CB6-9A34-6BC0DE5DD8D2}"/>
              </a:ext>
            </a:extLst>
          </p:cNvPr>
          <p:cNvPicPr>
            <a:picLocks noChangeAspect="1"/>
          </p:cNvPicPr>
          <p:nvPr/>
        </p:nvPicPr>
        <p:blipFill rotWithShape="1">
          <a:blip r:embed="rId3"/>
          <a:srcRect l="22631" t="24652" r="25658" b="15088"/>
          <a:stretch/>
        </p:blipFill>
        <p:spPr>
          <a:xfrm>
            <a:off x="5887453" y="1690688"/>
            <a:ext cx="6304547" cy="4132596"/>
          </a:xfrm>
          <a:prstGeom prst="rect">
            <a:avLst/>
          </a:prstGeom>
        </p:spPr>
      </p:pic>
      <p:pic>
        <p:nvPicPr>
          <p:cNvPr id="7" name="Picture 6" descr="C:\Users\user\Desktop\Endicott 3.17\Design resources\Endicott Logo A4.png">
            <a:extLst>
              <a:ext uri="{FF2B5EF4-FFF2-40B4-BE49-F238E27FC236}">
                <a16:creationId xmlns:a16="http://schemas.microsoft.com/office/drawing/2014/main" id="{DF894237-61A0-4BAB-9990-1E3ABE94E7C3}"/>
              </a:ext>
            </a:extLst>
          </p:cNvPr>
          <p:cNvPicPr/>
          <p:nvPr/>
        </p:nvPicPr>
        <p:blipFill rotWithShape="1">
          <a:blip r:embed="rId4" cstate="print">
            <a:extLst>
              <a:ext uri="{28A0092B-C50C-407E-A947-70E740481C1C}">
                <a14:useLocalDpi xmlns:a14="http://schemas.microsoft.com/office/drawing/2010/main" val="0"/>
              </a:ext>
            </a:extLst>
          </a:blip>
          <a:srcRect t="25516" b="29656"/>
          <a:stretch/>
        </p:blipFill>
        <p:spPr bwMode="auto">
          <a:xfrm>
            <a:off x="10113645" y="146686"/>
            <a:ext cx="1962150" cy="6191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628388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3623E-02AB-4ECF-951D-D076739D7D4E}"/>
              </a:ext>
            </a:extLst>
          </p:cNvPr>
          <p:cNvSpPr>
            <a:spLocks noGrp="1"/>
          </p:cNvSpPr>
          <p:nvPr>
            <p:ph type="title"/>
          </p:nvPr>
        </p:nvSpPr>
        <p:spPr/>
        <p:txBody>
          <a:bodyPr/>
          <a:lstStyle/>
          <a:p>
            <a:r>
              <a:rPr lang="en-US" altLang="ko-KR" dirty="0"/>
              <a:t>What is Data Science?</a:t>
            </a:r>
            <a:endParaRPr lang="ko-KR" altLang="en-US" dirty="0"/>
          </a:p>
        </p:txBody>
      </p:sp>
      <p:sp>
        <p:nvSpPr>
          <p:cNvPr id="3" name="Content Placeholder 2">
            <a:extLst>
              <a:ext uri="{FF2B5EF4-FFF2-40B4-BE49-F238E27FC236}">
                <a16:creationId xmlns:a16="http://schemas.microsoft.com/office/drawing/2014/main" id="{8035A6DC-8C84-450B-AB11-4B7C2E8FE0E3}"/>
              </a:ext>
            </a:extLst>
          </p:cNvPr>
          <p:cNvSpPr>
            <a:spLocks noGrp="1"/>
          </p:cNvSpPr>
          <p:nvPr>
            <p:ph idx="1"/>
          </p:nvPr>
        </p:nvSpPr>
        <p:spPr/>
        <p:txBody>
          <a:bodyPr/>
          <a:lstStyle/>
          <a:p>
            <a:pPr>
              <a:defRPr/>
            </a:pPr>
            <a:r>
              <a:rPr lang="en-US" altLang="ko-KR" dirty="0"/>
              <a:t>An area that manages, manipulates, extracts, and interprets knowledge from tremendous amount of data</a:t>
            </a:r>
          </a:p>
          <a:p>
            <a:pPr>
              <a:defRPr/>
            </a:pPr>
            <a:r>
              <a:rPr lang="en-US" altLang="ko-KR" dirty="0"/>
              <a:t>Data science (DS) is a multidisciplinary field of study with goal to address the challenges in big data</a:t>
            </a:r>
          </a:p>
          <a:p>
            <a:pPr>
              <a:defRPr/>
            </a:pPr>
            <a:r>
              <a:rPr lang="en-US" altLang="ko-KR" dirty="0">
                <a:solidFill>
                  <a:srgbClr val="000066"/>
                </a:solidFill>
              </a:rPr>
              <a:t>Data science principles apply to all data – big and small</a:t>
            </a:r>
          </a:p>
          <a:p>
            <a:endParaRPr lang="ko-KR" altLang="en-US" dirty="0"/>
          </a:p>
        </p:txBody>
      </p:sp>
      <p:sp>
        <p:nvSpPr>
          <p:cNvPr id="4" name="Rectangle 3">
            <a:extLst>
              <a:ext uri="{FF2B5EF4-FFF2-40B4-BE49-F238E27FC236}">
                <a16:creationId xmlns:a16="http://schemas.microsoft.com/office/drawing/2014/main" id="{B61A50DD-BDC4-43C8-B139-F0D7861FE1FA}"/>
              </a:ext>
            </a:extLst>
          </p:cNvPr>
          <p:cNvSpPr/>
          <p:nvPr/>
        </p:nvSpPr>
        <p:spPr>
          <a:xfrm>
            <a:off x="2069432" y="6169709"/>
            <a:ext cx="8614610" cy="369332"/>
          </a:xfrm>
          <a:prstGeom prst="rect">
            <a:avLst/>
          </a:prstGeom>
        </p:spPr>
        <p:txBody>
          <a:bodyPr wrap="square">
            <a:spAutoFit/>
          </a:bodyPr>
          <a:lstStyle/>
          <a:p>
            <a:r>
              <a:rPr lang="en-US" altLang="ko-KR" b="1" dirty="0">
                <a:solidFill>
                  <a:schemeClr val="bg1">
                    <a:lumMod val="65000"/>
                  </a:schemeClr>
                </a:solidFill>
              </a:rPr>
              <a:t>https://hbr.org/2012/10/data-scientist-the-sexiest-job-of-the-21st-century/</a:t>
            </a:r>
            <a:endParaRPr lang="en-US" altLang="ko-KR" dirty="0">
              <a:solidFill>
                <a:schemeClr val="bg1">
                  <a:lumMod val="65000"/>
                </a:schemeClr>
              </a:solidFill>
            </a:endParaRPr>
          </a:p>
        </p:txBody>
      </p:sp>
      <p:pic>
        <p:nvPicPr>
          <p:cNvPr id="5" name="Picture 4" descr="C:\Users\user\Desktop\Endicott 3.17\Design resources\Endicott Logo A4.png">
            <a:extLst>
              <a:ext uri="{FF2B5EF4-FFF2-40B4-BE49-F238E27FC236}">
                <a16:creationId xmlns:a16="http://schemas.microsoft.com/office/drawing/2014/main" id="{507B35CA-FE4F-4F26-A782-AA3F00CE8F4A}"/>
              </a:ext>
            </a:extLst>
          </p:cNvPr>
          <p:cNvPicPr/>
          <p:nvPr/>
        </p:nvPicPr>
        <p:blipFill rotWithShape="1">
          <a:blip r:embed="rId2" cstate="print">
            <a:extLst>
              <a:ext uri="{28A0092B-C50C-407E-A947-70E740481C1C}">
                <a14:useLocalDpi xmlns:a14="http://schemas.microsoft.com/office/drawing/2010/main" val="0"/>
              </a:ext>
            </a:extLst>
          </a:blip>
          <a:srcRect t="25516" b="29656"/>
          <a:stretch/>
        </p:blipFill>
        <p:spPr bwMode="auto">
          <a:xfrm>
            <a:off x="10113645" y="146686"/>
            <a:ext cx="1962150" cy="6191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11153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16953-A08B-4EAF-888E-4EEF4957F630}"/>
              </a:ext>
            </a:extLst>
          </p:cNvPr>
          <p:cNvSpPr>
            <a:spLocks noGrp="1"/>
          </p:cNvSpPr>
          <p:nvPr>
            <p:ph type="title"/>
          </p:nvPr>
        </p:nvSpPr>
        <p:spPr/>
        <p:txBody>
          <a:bodyPr/>
          <a:lstStyle/>
          <a:p>
            <a:r>
              <a:rPr lang="en-US" altLang="ko-KR" dirty="0"/>
              <a:t>What is Data Science?</a:t>
            </a:r>
            <a:endParaRPr lang="ko-KR" altLang="en-US" dirty="0"/>
          </a:p>
        </p:txBody>
      </p:sp>
      <p:sp>
        <p:nvSpPr>
          <p:cNvPr id="3" name="Content Placeholder 2">
            <a:extLst>
              <a:ext uri="{FF2B5EF4-FFF2-40B4-BE49-F238E27FC236}">
                <a16:creationId xmlns:a16="http://schemas.microsoft.com/office/drawing/2014/main" id="{03AE021B-5470-4BD5-88C9-811F14AAFEFB}"/>
              </a:ext>
            </a:extLst>
          </p:cNvPr>
          <p:cNvSpPr>
            <a:spLocks noGrp="1"/>
          </p:cNvSpPr>
          <p:nvPr>
            <p:ph idx="1"/>
          </p:nvPr>
        </p:nvSpPr>
        <p:spPr/>
        <p:txBody>
          <a:bodyPr/>
          <a:lstStyle/>
          <a:p>
            <a:r>
              <a:rPr lang="en-US" altLang="ko-KR" dirty="0"/>
              <a:t>Theories and techniques from many fields and disciplines are used to investigate and analyze a large amount of data to help decision makers in many industries such as science, engineering, economics, politics, finance, and education</a:t>
            </a:r>
          </a:p>
          <a:p>
            <a:pPr lvl="1"/>
            <a:r>
              <a:rPr lang="en-US" altLang="ko-KR" dirty="0"/>
              <a:t>Computer Science</a:t>
            </a:r>
          </a:p>
          <a:p>
            <a:pPr lvl="2"/>
            <a:r>
              <a:rPr lang="en-US" altLang="ko-KR" dirty="0"/>
              <a:t>Pattern recognition, visualization, data warehousing, High performance computing, Databases, AI</a:t>
            </a:r>
          </a:p>
          <a:p>
            <a:pPr lvl="1"/>
            <a:r>
              <a:rPr lang="en-US" altLang="ko-KR" dirty="0"/>
              <a:t>Mathematics</a:t>
            </a:r>
          </a:p>
          <a:p>
            <a:pPr lvl="2"/>
            <a:r>
              <a:rPr lang="en-US" altLang="ko-KR" dirty="0"/>
              <a:t>Mathematical Modeling</a:t>
            </a:r>
          </a:p>
          <a:p>
            <a:pPr lvl="1"/>
            <a:r>
              <a:rPr lang="en-US" altLang="ko-KR" dirty="0"/>
              <a:t>Statistics</a:t>
            </a:r>
          </a:p>
          <a:p>
            <a:pPr lvl="2"/>
            <a:r>
              <a:rPr lang="en-US" altLang="ko-KR" dirty="0"/>
              <a:t>Statistical and Stochastic modeling, Probability.</a:t>
            </a:r>
          </a:p>
        </p:txBody>
      </p:sp>
      <p:pic>
        <p:nvPicPr>
          <p:cNvPr id="4" name="Picture 3" descr="C:\Users\user\Desktop\Endicott 3.17\Design resources\Endicott Logo A4.png">
            <a:extLst>
              <a:ext uri="{FF2B5EF4-FFF2-40B4-BE49-F238E27FC236}">
                <a16:creationId xmlns:a16="http://schemas.microsoft.com/office/drawing/2014/main" id="{0444D6BA-2409-4F8F-BFE1-BE95DACA54D2}"/>
              </a:ext>
            </a:extLst>
          </p:cNvPr>
          <p:cNvPicPr/>
          <p:nvPr/>
        </p:nvPicPr>
        <p:blipFill rotWithShape="1">
          <a:blip r:embed="rId2" cstate="print">
            <a:extLst>
              <a:ext uri="{28A0092B-C50C-407E-A947-70E740481C1C}">
                <a14:useLocalDpi xmlns:a14="http://schemas.microsoft.com/office/drawing/2010/main" val="0"/>
              </a:ext>
            </a:extLst>
          </a:blip>
          <a:srcRect t="25516" b="29656"/>
          <a:stretch/>
        </p:blipFill>
        <p:spPr bwMode="auto">
          <a:xfrm>
            <a:off x="10113645" y="146686"/>
            <a:ext cx="1962150" cy="6191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80858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8EF6E-0AEE-4E23-B392-EEF00A95138B}"/>
              </a:ext>
            </a:extLst>
          </p:cNvPr>
          <p:cNvSpPr>
            <a:spLocks noGrp="1"/>
          </p:cNvSpPr>
          <p:nvPr>
            <p:ph type="title"/>
          </p:nvPr>
        </p:nvSpPr>
        <p:spPr/>
        <p:txBody>
          <a:bodyPr/>
          <a:lstStyle/>
          <a:p>
            <a:r>
              <a:rPr lang="en-US" altLang="ko-KR" dirty="0"/>
              <a:t>What is Data Science?</a:t>
            </a:r>
            <a:endParaRPr lang="ko-KR" altLang="en-US" dirty="0"/>
          </a:p>
        </p:txBody>
      </p:sp>
      <p:sp>
        <p:nvSpPr>
          <p:cNvPr id="3" name="Content Placeholder 2">
            <a:extLst>
              <a:ext uri="{FF2B5EF4-FFF2-40B4-BE49-F238E27FC236}">
                <a16:creationId xmlns:a16="http://schemas.microsoft.com/office/drawing/2014/main" id="{0CE2157A-EDB5-4A84-91C8-1C25E4738AF9}"/>
              </a:ext>
            </a:extLst>
          </p:cNvPr>
          <p:cNvSpPr>
            <a:spLocks noGrp="1"/>
          </p:cNvSpPr>
          <p:nvPr>
            <p:ph idx="1"/>
          </p:nvPr>
        </p:nvSpPr>
        <p:spPr/>
        <p:txBody>
          <a:bodyPr/>
          <a:lstStyle/>
          <a:p>
            <a:endParaRPr lang="ko-KR" altLang="en-US"/>
          </a:p>
        </p:txBody>
      </p:sp>
      <p:pic>
        <p:nvPicPr>
          <p:cNvPr id="4" name="Picture 3">
            <a:extLst>
              <a:ext uri="{FF2B5EF4-FFF2-40B4-BE49-F238E27FC236}">
                <a16:creationId xmlns:a16="http://schemas.microsoft.com/office/drawing/2014/main" id="{32AB625A-8188-40E4-9ACA-6B7431CDF50C}"/>
              </a:ext>
            </a:extLst>
          </p:cNvPr>
          <p:cNvPicPr>
            <a:picLocks noChangeAspect="1"/>
          </p:cNvPicPr>
          <p:nvPr/>
        </p:nvPicPr>
        <p:blipFill rotWithShape="1">
          <a:blip r:embed="rId3"/>
          <a:srcRect l="26842" t="15673" r="18421" b="5324"/>
          <a:stretch/>
        </p:blipFill>
        <p:spPr>
          <a:xfrm>
            <a:off x="838200" y="1825625"/>
            <a:ext cx="5650833" cy="4587764"/>
          </a:xfrm>
          <a:prstGeom prst="rect">
            <a:avLst/>
          </a:prstGeom>
        </p:spPr>
      </p:pic>
      <p:pic>
        <p:nvPicPr>
          <p:cNvPr id="5" name="Picture 4" descr="C:\Users\user\Desktop\Endicott 3.17\Design resources\Endicott Logo A4.png">
            <a:extLst>
              <a:ext uri="{FF2B5EF4-FFF2-40B4-BE49-F238E27FC236}">
                <a16:creationId xmlns:a16="http://schemas.microsoft.com/office/drawing/2014/main" id="{8BCF3B72-7594-4E21-A6EE-0B1A3C83B6EA}"/>
              </a:ext>
            </a:extLst>
          </p:cNvPr>
          <p:cNvPicPr/>
          <p:nvPr/>
        </p:nvPicPr>
        <p:blipFill rotWithShape="1">
          <a:blip r:embed="rId4" cstate="print">
            <a:extLst>
              <a:ext uri="{28A0092B-C50C-407E-A947-70E740481C1C}">
                <a14:useLocalDpi xmlns:a14="http://schemas.microsoft.com/office/drawing/2010/main" val="0"/>
              </a:ext>
            </a:extLst>
          </a:blip>
          <a:srcRect t="25516" b="29656"/>
          <a:stretch/>
        </p:blipFill>
        <p:spPr bwMode="auto">
          <a:xfrm>
            <a:off x="10113645" y="146686"/>
            <a:ext cx="1962150" cy="6191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75426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FF7CE-11EF-49F2-9652-0ADD7F053206}"/>
              </a:ext>
            </a:extLst>
          </p:cNvPr>
          <p:cNvSpPr>
            <a:spLocks noGrp="1"/>
          </p:cNvSpPr>
          <p:nvPr>
            <p:ph type="title"/>
          </p:nvPr>
        </p:nvSpPr>
        <p:spPr/>
        <p:txBody>
          <a:bodyPr/>
          <a:lstStyle/>
          <a:p>
            <a:r>
              <a:rPr lang="en-US" altLang="ko-KR" dirty="0"/>
              <a:t>What Is Data Science?</a:t>
            </a:r>
            <a:endParaRPr lang="ko-KR" altLang="en-US" dirty="0"/>
          </a:p>
        </p:txBody>
      </p:sp>
      <p:sp>
        <p:nvSpPr>
          <p:cNvPr id="3" name="Content Placeholder 2">
            <a:extLst>
              <a:ext uri="{FF2B5EF4-FFF2-40B4-BE49-F238E27FC236}">
                <a16:creationId xmlns:a16="http://schemas.microsoft.com/office/drawing/2014/main" id="{F10D3700-D62B-4AEF-B767-2E92AC335A1A}"/>
              </a:ext>
            </a:extLst>
          </p:cNvPr>
          <p:cNvSpPr>
            <a:spLocks noGrp="1"/>
          </p:cNvSpPr>
          <p:nvPr>
            <p:ph idx="1"/>
          </p:nvPr>
        </p:nvSpPr>
        <p:spPr/>
        <p:txBody>
          <a:bodyPr/>
          <a:lstStyle/>
          <a:p>
            <a:r>
              <a:rPr lang="en-US" altLang="ko-KR" dirty="0">
                <a:hlinkClick r:id="rId2"/>
              </a:rPr>
              <a:t>https://www.youtube.com/watch?v=X3paOmcrTjQ</a:t>
            </a:r>
            <a:endParaRPr lang="ko-KR" altLang="en-US" dirty="0"/>
          </a:p>
        </p:txBody>
      </p:sp>
      <p:pic>
        <p:nvPicPr>
          <p:cNvPr id="4" name="Picture 3" descr="C:\Users\user\Desktop\Endicott 3.17\Design resources\Endicott Logo A4.png">
            <a:extLst>
              <a:ext uri="{FF2B5EF4-FFF2-40B4-BE49-F238E27FC236}">
                <a16:creationId xmlns:a16="http://schemas.microsoft.com/office/drawing/2014/main" id="{802942A5-EA78-42EF-BC82-54FF09BD9A7B}"/>
              </a:ext>
            </a:extLst>
          </p:cNvPr>
          <p:cNvPicPr/>
          <p:nvPr/>
        </p:nvPicPr>
        <p:blipFill rotWithShape="1">
          <a:blip r:embed="rId3" cstate="print">
            <a:extLst>
              <a:ext uri="{28A0092B-C50C-407E-A947-70E740481C1C}">
                <a14:useLocalDpi xmlns:a14="http://schemas.microsoft.com/office/drawing/2010/main" val="0"/>
              </a:ext>
            </a:extLst>
          </a:blip>
          <a:srcRect t="25516" b="29656"/>
          <a:stretch/>
        </p:blipFill>
        <p:spPr bwMode="auto">
          <a:xfrm>
            <a:off x="10113645" y="146686"/>
            <a:ext cx="1962150" cy="6191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90750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7D66F-AD79-425D-9AEA-F903B9A3E772}"/>
              </a:ext>
            </a:extLst>
          </p:cNvPr>
          <p:cNvSpPr>
            <a:spLocks noGrp="1"/>
          </p:cNvSpPr>
          <p:nvPr>
            <p:ph type="title"/>
          </p:nvPr>
        </p:nvSpPr>
        <p:spPr/>
        <p:txBody>
          <a:bodyPr/>
          <a:lstStyle/>
          <a:p>
            <a:r>
              <a:rPr lang="en-US" altLang="ko-KR" dirty="0"/>
              <a:t>Data Science Lifecycle</a:t>
            </a:r>
            <a:endParaRPr lang="ko-KR" altLang="en-US" dirty="0"/>
          </a:p>
        </p:txBody>
      </p:sp>
      <p:pic>
        <p:nvPicPr>
          <p:cNvPr id="1026" name="Picture 2" descr="Lifecycle of Data Science - Edureka">
            <a:extLst>
              <a:ext uri="{FF2B5EF4-FFF2-40B4-BE49-F238E27FC236}">
                <a16:creationId xmlns:a16="http://schemas.microsoft.com/office/drawing/2014/main" id="{061BF297-C180-40F3-A341-1831F2FA6FF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690688"/>
            <a:ext cx="5211407" cy="484569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user\Desktop\Endicott 3.17\Design resources\Endicott Logo A4.png">
            <a:extLst>
              <a:ext uri="{FF2B5EF4-FFF2-40B4-BE49-F238E27FC236}">
                <a16:creationId xmlns:a16="http://schemas.microsoft.com/office/drawing/2014/main" id="{F1AC86AE-4B59-41DE-9476-9A133594795F}"/>
              </a:ext>
            </a:extLst>
          </p:cNvPr>
          <p:cNvPicPr/>
          <p:nvPr/>
        </p:nvPicPr>
        <p:blipFill rotWithShape="1">
          <a:blip r:embed="rId3" cstate="print">
            <a:extLst>
              <a:ext uri="{28A0092B-C50C-407E-A947-70E740481C1C}">
                <a14:useLocalDpi xmlns:a14="http://schemas.microsoft.com/office/drawing/2010/main" val="0"/>
              </a:ext>
            </a:extLst>
          </a:blip>
          <a:srcRect t="25516" b="29656"/>
          <a:stretch/>
        </p:blipFill>
        <p:spPr bwMode="auto">
          <a:xfrm>
            <a:off x="10113645" y="146686"/>
            <a:ext cx="1962150" cy="6191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07673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Course Text: </a:t>
            </a:r>
            <a:endParaRPr lang="en-US" dirty="0"/>
          </a:p>
        </p:txBody>
      </p:sp>
      <p:sp>
        <p:nvSpPr>
          <p:cNvPr id="3" name="Content Placeholder 2"/>
          <p:cNvSpPr>
            <a:spLocks noGrp="1"/>
          </p:cNvSpPr>
          <p:nvPr>
            <p:ph idx="1"/>
          </p:nvPr>
        </p:nvSpPr>
        <p:spPr/>
        <p:txBody>
          <a:bodyPr/>
          <a:lstStyle/>
          <a:p>
            <a:pPr algn="just"/>
            <a:r>
              <a:rPr lang="en-US" dirty="0"/>
              <a:t>Laura </a:t>
            </a:r>
            <a:r>
              <a:rPr lang="en-US" dirty="0" err="1"/>
              <a:t>Igual</a:t>
            </a:r>
            <a:r>
              <a:rPr lang="en-US" dirty="0"/>
              <a:t>, Santi </a:t>
            </a:r>
            <a:r>
              <a:rPr lang="en-US" dirty="0" err="1"/>
              <a:t>Segui</a:t>
            </a:r>
            <a:r>
              <a:rPr lang="en-US" dirty="0"/>
              <a:t>, “Introduction to Data Science – A Python approach to concepts, techniques and applications”, Springer. </a:t>
            </a:r>
          </a:p>
          <a:p>
            <a:pPr algn="just"/>
            <a:r>
              <a:rPr lang="en-US" dirty="0"/>
              <a:t>Glenn J. Myatt, Wayne P. Johnson, “Making Sense of Data I - A Practical Guide to Exploratory Data Analysis and Data Mining”, 2nd edition, Wiley.</a:t>
            </a:r>
          </a:p>
          <a:p>
            <a:pPr algn="just"/>
            <a:r>
              <a:rPr lang="en-US" altLang="ko-KR" dirty="0"/>
              <a:t>Introduction to Data Analytics: A Complete Guide to Beginners, Jia Uddin, First Edition, </a:t>
            </a:r>
            <a:r>
              <a:rPr lang="en-US" altLang="ko-KR" dirty="0" err="1"/>
              <a:t>Woosong</a:t>
            </a:r>
            <a:r>
              <a:rPr lang="en-US" altLang="ko-KR" dirty="0"/>
              <a:t> Publisher, Daejeon, South Korea, 2021, page-1-178, ISBN: 979-11-6110-110-1</a:t>
            </a:r>
            <a:endParaRPr lang="en-US" dirty="0"/>
          </a:p>
        </p:txBody>
      </p:sp>
      <p:pic>
        <p:nvPicPr>
          <p:cNvPr id="4" name="Picture 3" descr="C:\Users\user\Desktop\Endicott 3.17\Design resources\Endicott Logo A4.png">
            <a:extLst>
              <a:ext uri="{FF2B5EF4-FFF2-40B4-BE49-F238E27FC236}">
                <a16:creationId xmlns:a16="http://schemas.microsoft.com/office/drawing/2014/main" id="{4254016E-4A93-4C2B-9870-59B93912BD3A}"/>
              </a:ext>
            </a:extLst>
          </p:cNvPr>
          <p:cNvPicPr/>
          <p:nvPr/>
        </p:nvPicPr>
        <p:blipFill rotWithShape="1">
          <a:blip r:embed="rId2" cstate="print">
            <a:extLst>
              <a:ext uri="{28A0092B-C50C-407E-A947-70E740481C1C}">
                <a14:useLocalDpi xmlns:a14="http://schemas.microsoft.com/office/drawing/2010/main" val="0"/>
              </a:ext>
            </a:extLst>
          </a:blip>
          <a:srcRect t="25516" b="29656"/>
          <a:stretch/>
        </p:blipFill>
        <p:spPr bwMode="auto">
          <a:xfrm>
            <a:off x="10113645" y="146686"/>
            <a:ext cx="1962150" cy="6191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73380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C8A88-DE90-438E-A335-858442E708F6}"/>
              </a:ext>
            </a:extLst>
          </p:cNvPr>
          <p:cNvSpPr>
            <a:spLocks noGrp="1"/>
          </p:cNvSpPr>
          <p:nvPr>
            <p:ph type="title"/>
          </p:nvPr>
        </p:nvSpPr>
        <p:spPr/>
        <p:txBody>
          <a:bodyPr/>
          <a:lstStyle/>
          <a:p>
            <a:r>
              <a:rPr lang="en-US" altLang="ko-KR" b="1" dirty="0"/>
              <a:t>Case Study: Diabetes Prevention</a:t>
            </a:r>
            <a:endParaRPr lang="en-US" altLang="ko-KR" dirty="0"/>
          </a:p>
        </p:txBody>
      </p:sp>
      <p:sp>
        <p:nvSpPr>
          <p:cNvPr id="3" name="Content Placeholder 2">
            <a:extLst>
              <a:ext uri="{FF2B5EF4-FFF2-40B4-BE49-F238E27FC236}">
                <a16:creationId xmlns:a16="http://schemas.microsoft.com/office/drawing/2014/main" id="{3E2A367F-20C1-4077-9469-7B05CA3FBA3C}"/>
              </a:ext>
            </a:extLst>
          </p:cNvPr>
          <p:cNvSpPr>
            <a:spLocks noGrp="1"/>
          </p:cNvSpPr>
          <p:nvPr>
            <p:ph idx="1"/>
          </p:nvPr>
        </p:nvSpPr>
        <p:spPr/>
        <p:txBody>
          <a:bodyPr/>
          <a:lstStyle/>
          <a:p>
            <a:r>
              <a:rPr lang="en-US" altLang="ko-KR" dirty="0">
                <a:hlinkClick r:id="rId2"/>
              </a:rPr>
              <a:t>https://www.edureka.co/blog/what-is-data-science/</a:t>
            </a:r>
            <a:endParaRPr lang="en-US" altLang="ko-KR" dirty="0"/>
          </a:p>
          <a:p>
            <a:endParaRPr lang="en-US" altLang="ko-KR" dirty="0"/>
          </a:p>
          <a:p>
            <a:r>
              <a:rPr lang="en-US" altLang="ko-KR" b="1" dirty="0"/>
              <a:t>What if we could predict the occurrence of diabetes and take appropriate measures beforehand to prevent it?</a:t>
            </a:r>
            <a:endParaRPr lang="ko-KR" altLang="en-US" dirty="0"/>
          </a:p>
        </p:txBody>
      </p:sp>
      <p:pic>
        <p:nvPicPr>
          <p:cNvPr id="4" name="Picture 3" descr="C:\Users\user\Desktop\Endicott 3.17\Design resources\Endicott Logo A4.png">
            <a:extLst>
              <a:ext uri="{FF2B5EF4-FFF2-40B4-BE49-F238E27FC236}">
                <a16:creationId xmlns:a16="http://schemas.microsoft.com/office/drawing/2014/main" id="{0F6AD63F-53EF-4450-8049-0648BBA86C5F}"/>
              </a:ext>
            </a:extLst>
          </p:cNvPr>
          <p:cNvPicPr/>
          <p:nvPr/>
        </p:nvPicPr>
        <p:blipFill rotWithShape="1">
          <a:blip r:embed="rId3" cstate="print">
            <a:extLst>
              <a:ext uri="{28A0092B-C50C-407E-A947-70E740481C1C}">
                <a14:useLocalDpi xmlns:a14="http://schemas.microsoft.com/office/drawing/2010/main" val="0"/>
              </a:ext>
            </a:extLst>
          </a:blip>
          <a:srcRect t="25516" b="29656"/>
          <a:stretch/>
        </p:blipFill>
        <p:spPr bwMode="auto">
          <a:xfrm>
            <a:off x="10113645" y="146686"/>
            <a:ext cx="1962150" cy="6191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244811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67137-2CDB-4A0E-9F76-6B322E162B41}"/>
              </a:ext>
            </a:extLst>
          </p:cNvPr>
          <p:cNvSpPr>
            <a:spLocks noGrp="1"/>
          </p:cNvSpPr>
          <p:nvPr>
            <p:ph type="title"/>
          </p:nvPr>
        </p:nvSpPr>
        <p:spPr/>
        <p:txBody>
          <a:bodyPr/>
          <a:lstStyle/>
          <a:p>
            <a:r>
              <a:rPr lang="en-US" altLang="ko-KR" b="1" dirty="0"/>
              <a:t>Step 1:</a:t>
            </a:r>
            <a:endParaRPr lang="ko-KR" altLang="en-US" dirty="0"/>
          </a:p>
        </p:txBody>
      </p:sp>
      <p:pic>
        <p:nvPicPr>
          <p:cNvPr id="2050" name="Picture 2" descr="Data Science sample data - Edureka">
            <a:extLst>
              <a:ext uri="{FF2B5EF4-FFF2-40B4-BE49-F238E27FC236}">
                <a16:creationId xmlns:a16="http://schemas.microsoft.com/office/drawing/2014/main" id="{3F9C639D-B92E-40B7-9263-12E1CD947B9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636256"/>
            <a:ext cx="3413760" cy="522174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8EEB6F4-F572-462D-8657-EB3E3DFC5618}"/>
              </a:ext>
            </a:extLst>
          </p:cNvPr>
          <p:cNvSpPr/>
          <p:nvPr/>
        </p:nvSpPr>
        <p:spPr>
          <a:xfrm>
            <a:off x="4617720" y="2136338"/>
            <a:ext cx="6096000" cy="2585323"/>
          </a:xfrm>
          <a:prstGeom prst="rect">
            <a:avLst/>
          </a:prstGeom>
        </p:spPr>
        <p:txBody>
          <a:bodyPr>
            <a:spAutoFit/>
          </a:bodyPr>
          <a:lstStyle/>
          <a:p>
            <a:pPr algn="just"/>
            <a:r>
              <a:rPr lang="en-US" altLang="ko-KR" b="1" dirty="0">
                <a:solidFill>
                  <a:srgbClr val="4A4A4A"/>
                </a:solidFill>
                <a:latin typeface="Open Sans"/>
              </a:rPr>
              <a:t>Attributes:</a:t>
            </a:r>
            <a:endParaRPr lang="en-US" altLang="ko-KR" dirty="0">
              <a:solidFill>
                <a:srgbClr val="4A4A4A"/>
              </a:solidFill>
              <a:latin typeface="Open Sans"/>
            </a:endParaRPr>
          </a:p>
          <a:p>
            <a:pPr algn="just">
              <a:buFont typeface="+mj-lt"/>
              <a:buAutoNum type="arabicPeriod"/>
            </a:pPr>
            <a:r>
              <a:rPr lang="en-US" altLang="ko-KR" dirty="0" err="1">
                <a:solidFill>
                  <a:srgbClr val="4A4A4A"/>
                </a:solidFill>
                <a:latin typeface="Open Sans"/>
              </a:rPr>
              <a:t>npreg</a:t>
            </a:r>
            <a:r>
              <a:rPr lang="en-US" altLang="ko-KR" dirty="0">
                <a:solidFill>
                  <a:srgbClr val="4A4A4A"/>
                </a:solidFill>
                <a:latin typeface="Open Sans"/>
              </a:rPr>
              <a:t>     –   Number of times pregnant</a:t>
            </a:r>
          </a:p>
          <a:p>
            <a:pPr algn="just">
              <a:buFont typeface="+mj-lt"/>
              <a:buAutoNum type="arabicPeriod"/>
            </a:pPr>
            <a:r>
              <a:rPr lang="en-US" altLang="ko-KR" dirty="0">
                <a:solidFill>
                  <a:srgbClr val="4A4A4A"/>
                </a:solidFill>
                <a:latin typeface="Open Sans"/>
              </a:rPr>
              <a:t>glucose   –   Plasma glucose concentration</a:t>
            </a:r>
          </a:p>
          <a:p>
            <a:pPr algn="just">
              <a:buFont typeface="+mj-lt"/>
              <a:buAutoNum type="arabicPeriod"/>
            </a:pPr>
            <a:r>
              <a:rPr lang="en-US" altLang="ko-KR" dirty="0">
                <a:solidFill>
                  <a:srgbClr val="4A4A4A"/>
                </a:solidFill>
                <a:latin typeface="Open Sans"/>
              </a:rPr>
              <a:t>bp          –   Blood pressure</a:t>
            </a:r>
          </a:p>
          <a:p>
            <a:pPr algn="just">
              <a:buFont typeface="+mj-lt"/>
              <a:buAutoNum type="arabicPeriod"/>
            </a:pPr>
            <a:r>
              <a:rPr lang="en-US" altLang="ko-KR" dirty="0">
                <a:solidFill>
                  <a:srgbClr val="4A4A4A"/>
                </a:solidFill>
                <a:latin typeface="Open Sans"/>
              </a:rPr>
              <a:t>skin        –   Triceps skinfold thickness</a:t>
            </a:r>
          </a:p>
          <a:p>
            <a:pPr algn="just">
              <a:buFont typeface="+mj-lt"/>
              <a:buAutoNum type="arabicPeriod"/>
            </a:pPr>
            <a:r>
              <a:rPr lang="en-US" altLang="ko-KR" dirty="0" err="1">
                <a:solidFill>
                  <a:srgbClr val="4A4A4A"/>
                </a:solidFill>
                <a:latin typeface="Open Sans"/>
              </a:rPr>
              <a:t>bmi</a:t>
            </a:r>
            <a:r>
              <a:rPr lang="en-US" altLang="ko-KR" dirty="0">
                <a:solidFill>
                  <a:srgbClr val="4A4A4A"/>
                </a:solidFill>
                <a:latin typeface="Open Sans"/>
              </a:rPr>
              <a:t>        –   Body mass index</a:t>
            </a:r>
          </a:p>
          <a:p>
            <a:pPr algn="just">
              <a:buFont typeface="+mj-lt"/>
              <a:buAutoNum type="arabicPeriod"/>
            </a:pPr>
            <a:r>
              <a:rPr lang="en-US" altLang="ko-KR" dirty="0">
                <a:solidFill>
                  <a:srgbClr val="4A4A4A"/>
                </a:solidFill>
                <a:latin typeface="Open Sans"/>
              </a:rPr>
              <a:t>ped        –   Diabetes pedigree function</a:t>
            </a:r>
          </a:p>
          <a:p>
            <a:pPr algn="just">
              <a:buFont typeface="+mj-lt"/>
              <a:buAutoNum type="arabicPeriod"/>
            </a:pPr>
            <a:r>
              <a:rPr lang="en-US" altLang="ko-KR" dirty="0">
                <a:solidFill>
                  <a:srgbClr val="4A4A4A"/>
                </a:solidFill>
                <a:latin typeface="Open Sans"/>
              </a:rPr>
              <a:t>age        –   Age</a:t>
            </a:r>
          </a:p>
          <a:p>
            <a:pPr algn="just">
              <a:buFont typeface="+mj-lt"/>
              <a:buAutoNum type="arabicPeriod"/>
            </a:pPr>
            <a:r>
              <a:rPr lang="en-US" altLang="ko-KR" dirty="0">
                <a:solidFill>
                  <a:srgbClr val="4A4A4A"/>
                </a:solidFill>
                <a:latin typeface="Open Sans"/>
              </a:rPr>
              <a:t>income   –   Income</a:t>
            </a:r>
            <a:endParaRPr lang="en-US" altLang="ko-KR" b="0" i="0" dirty="0">
              <a:solidFill>
                <a:srgbClr val="4A4A4A"/>
              </a:solidFill>
              <a:effectLst/>
              <a:latin typeface="Open Sans"/>
            </a:endParaRPr>
          </a:p>
        </p:txBody>
      </p:sp>
      <p:pic>
        <p:nvPicPr>
          <p:cNvPr id="6" name="Picture 2" descr="Lifecycle of Data Science - Edureka">
            <a:extLst>
              <a:ext uri="{FF2B5EF4-FFF2-40B4-BE49-F238E27FC236}">
                <a16:creationId xmlns:a16="http://schemas.microsoft.com/office/drawing/2014/main" id="{58603BDB-E886-4CE5-AD32-37ACF04888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9600" y="4154118"/>
            <a:ext cx="2956559" cy="2749082"/>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CDD47C6E-7E08-4F12-A727-A91ECB55BA9B}"/>
              </a:ext>
            </a:extLst>
          </p:cNvPr>
          <p:cNvSpPr/>
          <p:nvPr/>
        </p:nvSpPr>
        <p:spPr>
          <a:xfrm>
            <a:off x="8717280" y="3627120"/>
            <a:ext cx="1996440" cy="1737360"/>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8" name="Picture 7" descr="C:\Users\user\Desktop\Endicott 3.17\Design resources\Endicott Logo A4.png">
            <a:extLst>
              <a:ext uri="{FF2B5EF4-FFF2-40B4-BE49-F238E27FC236}">
                <a16:creationId xmlns:a16="http://schemas.microsoft.com/office/drawing/2014/main" id="{70F9BE70-F8CD-4DEF-9439-D2B00E749D81}"/>
              </a:ext>
            </a:extLst>
          </p:cNvPr>
          <p:cNvPicPr/>
          <p:nvPr/>
        </p:nvPicPr>
        <p:blipFill rotWithShape="1">
          <a:blip r:embed="rId4" cstate="print">
            <a:extLst>
              <a:ext uri="{28A0092B-C50C-407E-A947-70E740481C1C}">
                <a14:useLocalDpi xmlns:a14="http://schemas.microsoft.com/office/drawing/2010/main" val="0"/>
              </a:ext>
            </a:extLst>
          </a:blip>
          <a:srcRect t="25516" b="29656"/>
          <a:stretch/>
        </p:blipFill>
        <p:spPr bwMode="auto">
          <a:xfrm>
            <a:off x="10113645" y="146686"/>
            <a:ext cx="1962150" cy="6191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53253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2DAF3-A0AA-4BA6-BE9B-2A5FFB00F68B}"/>
              </a:ext>
            </a:extLst>
          </p:cNvPr>
          <p:cNvSpPr>
            <a:spLocks noGrp="1"/>
          </p:cNvSpPr>
          <p:nvPr>
            <p:ph type="title"/>
          </p:nvPr>
        </p:nvSpPr>
        <p:spPr>
          <a:xfrm>
            <a:off x="838200" y="365125"/>
            <a:ext cx="10515600" cy="1325563"/>
          </a:xfrm>
        </p:spPr>
        <p:txBody>
          <a:bodyPr/>
          <a:lstStyle/>
          <a:p>
            <a:r>
              <a:rPr lang="en-US" altLang="ko-KR" b="1" dirty="0"/>
              <a:t>Step 2:</a:t>
            </a:r>
            <a:endParaRPr lang="ko-KR" altLang="en-US" dirty="0"/>
          </a:p>
        </p:txBody>
      </p:sp>
      <p:sp>
        <p:nvSpPr>
          <p:cNvPr id="3" name="Content Placeholder 2">
            <a:extLst>
              <a:ext uri="{FF2B5EF4-FFF2-40B4-BE49-F238E27FC236}">
                <a16:creationId xmlns:a16="http://schemas.microsoft.com/office/drawing/2014/main" id="{B2CC6791-3EFE-4C0F-996B-0D06DF9D2EB7}"/>
              </a:ext>
            </a:extLst>
          </p:cNvPr>
          <p:cNvSpPr>
            <a:spLocks noGrp="1"/>
          </p:cNvSpPr>
          <p:nvPr>
            <p:ph idx="1"/>
          </p:nvPr>
        </p:nvSpPr>
        <p:spPr/>
        <p:txBody>
          <a:bodyPr/>
          <a:lstStyle/>
          <a:p>
            <a:r>
              <a:rPr lang="en-US" altLang="ko-KR" dirty="0"/>
              <a:t>need to clean and prepare the data for data analysis</a:t>
            </a:r>
          </a:p>
          <a:p>
            <a:r>
              <a:rPr lang="en-US" altLang="ko-KR" dirty="0"/>
              <a:t> has a lot of inconsistencies like missing values, blank columns, abrupt values and incorrect data format</a:t>
            </a:r>
          </a:p>
          <a:p>
            <a:r>
              <a:rPr lang="en-US" altLang="ko-KR" dirty="0"/>
              <a:t>have to organize the data into a single table under different attributes </a:t>
            </a:r>
            <a:endParaRPr lang="ko-KR" altLang="en-US" dirty="0"/>
          </a:p>
        </p:txBody>
      </p:sp>
      <p:pic>
        <p:nvPicPr>
          <p:cNvPr id="4" name="Picture 2" descr="Lifecycle of Data Science - Edureka">
            <a:extLst>
              <a:ext uri="{FF2B5EF4-FFF2-40B4-BE49-F238E27FC236}">
                <a16:creationId xmlns:a16="http://schemas.microsoft.com/office/drawing/2014/main" id="{46CD2766-581A-4AF0-8741-9B4D1229D6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0" y="4154118"/>
            <a:ext cx="2956559" cy="2749082"/>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998961B1-CCFD-4985-8D9D-CDBFFD25854C}"/>
              </a:ext>
            </a:extLst>
          </p:cNvPr>
          <p:cNvSpPr/>
          <p:nvPr/>
        </p:nvSpPr>
        <p:spPr>
          <a:xfrm>
            <a:off x="9707879" y="4019181"/>
            <a:ext cx="1996440" cy="1737360"/>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074" name="Picture 2" descr="Data Science inconsistent data - Edureka">
            <a:extLst>
              <a:ext uri="{FF2B5EF4-FFF2-40B4-BE49-F238E27FC236}">
                <a16:creationId xmlns:a16="http://schemas.microsoft.com/office/drawing/2014/main" id="{60439D5B-935F-4000-882E-0144C29B6C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937" y="3688096"/>
            <a:ext cx="4376823" cy="33527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Users\user\Desktop\Endicott 3.17\Design resources\Endicott Logo A4.png">
            <a:extLst>
              <a:ext uri="{FF2B5EF4-FFF2-40B4-BE49-F238E27FC236}">
                <a16:creationId xmlns:a16="http://schemas.microsoft.com/office/drawing/2014/main" id="{8399EC4F-39A2-4575-8BC8-82A805D190FA}"/>
              </a:ext>
            </a:extLst>
          </p:cNvPr>
          <p:cNvPicPr/>
          <p:nvPr/>
        </p:nvPicPr>
        <p:blipFill rotWithShape="1">
          <a:blip r:embed="rId4" cstate="print">
            <a:extLst>
              <a:ext uri="{28A0092B-C50C-407E-A947-70E740481C1C}">
                <a14:useLocalDpi xmlns:a14="http://schemas.microsoft.com/office/drawing/2010/main" val="0"/>
              </a:ext>
            </a:extLst>
          </a:blip>
          <a:srcRect t="25516" b="29656"/>
          <a:stretch/>
        </p:blipFill>
        <p:spPr bwMode="auto">
          <a:xfrm>
            <a:off x="10113645" y="146686"/>
            <a:ext cx="1962150" cy="6191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17000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4E73D-2CE2-4402-8FB5-80A91F8BF8FC}"/>
              </a:ext>
            </a:extLst>
          </p:cNvPr>
          <p:cNvSpPr>
            <a:spLocks noGrp="1"/>
          </p:cNvSpPr>
          <p:nvPr>
            <p:ph type="title"/>
          </p:nvPr>
        </p:nvSpPr>
        <p:spPr/>
        <p:txBody>
          <a:bodyPr/>
          <a:lstStyle/>
          <a:p>
            <a:r>
              <a:rPr lang="en-US" altLang="ko-KR" dirty="0"/>
              <a:t>After Step 2: Preprocessing</a:t>
            </a:r>
            <a:endParaRPr lang="ko-KR" altLang="en-US" dirty="0"/>
          </a:p>
        </p:txBody>
      </p:sp>
      <p:sp>
        <p:nvSpPr>
          <p:cNvPr id="3" name="Content Placeholder 2">
            <a:extLst>
              <a:ext uri="{FF2B5EF4-FFF2-40B4-BE49-F238E27FC236}">
                <a16:creationId xmlns:a16="http://schemas.microsoft.com/office/drawing/2014/main" id="{AE5BADDC-3A16-4B80-9EAF-192F0132F669}"/>
              </a:ext>
            </a:extLst>
          </p:cNvPr>
          <p:cNvSpPr>
            <a:spLocks noGrp="1"/>
          </p:cNvSpPr>
          <p:nvPr>
            <p:ph idx="1"/>
          </p:nvPr>
        </p:nvSpPr>
        <p:spPr/>
        <p:txBody>
          <a:bodyPr/>
          <a:lstStyle/>
          <a:p>
            <a:endParaRPr lang="ko-KR" altLang="en-US" dirty="0"/>
          </a:p>
        </p:txBody>
      </p:sp>
      <p:pic>
        <p:nvPicPr>
          <p:cNvPr id="4098" name="Picture 2" descr="Data Science consistent data - Edureka">
            <a:extLst>
              <a:ext uri="{FF2B5EF4-FFF2-40B4-BE49-F238E27FC236}">
                <a16:creationId xmlns:a16="http://schemas.microsoft.com/office/drawing/2014/main" id="{EDB2A6D1-F9B3-47F7-BD99-16D0EE2C7F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7734" y="1825625"/>
            <a:ext cx="4626065" cy="39960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ata Science inconsistent data - Edureka">
            <a:extLst>
              <a:ext uri="{FF2B5EF4-FFF2-40B4-BE49-F238E27FC236}">
                <a16:creationId xmlns:a16="http://schemas.microsoft.com/office/drawing/2014/main" id="{208825ED-8480-40C4-9955-16D8C7F174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1825624"/>
            <a:ext cx="5216571" cy="399605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238F63D-BA2E-42C8-9547-8E5DFCDF4A75}"/>
              </a:ext>
            </a:extLst>
          </p:cNvPr>
          <p:cNvSpPr txBox="1"/>
          <p:nvPr/>
        </p:nvSpPr>
        <p:spPr>
          <a:xfrm>
            <a:off x="2164080" y="6385560"/>
            <a:ext cx="2163734" cy="369332"/>
          </a:xfrm>
          <a:prstGeom prst="rect">
            <a:avLst/>
          </a:prstGeom>
          <a:noFill/>
        </p:spPr>
        <p:txBody>
          <a:bodyPr wrap="none" rtlCol="0">
            <a:spAutoFit/>
          </a:bodyPr>
          <a:lstStyle/>
          <a:p>
            <a:r>
              <a:rPr lang="en-US" altLang="ko-KR" dirty="0"/>
              <a:t>Before Preprocessing</a:t>
            </a:r>
            <a:endParaRPr lang="ko-KR" altLang="en-US" dirty="0"/>
          </a:p>
        </p:txBody>
      </p:sp>
      <p:sp>
        <p:nvSpPr>
          <p:cNvPr id="7" name="TextBox 6">
            <a:extLst>
              <a:ext uri="{FF2B5EF4-FFF2-40B4-BE49-F238E27FC236}">
                <a16:creationId xmlns:a16="http://schemas.microsoft.com/office/drawing/2014/main" id="{5059DF2D-558A-41C2-9A37-D9850774A3F8}"/>
              </a:ext>
            </a:extLst>
          </p:cNvPr>
          <p:cNvSpPr txBox="1"/>
          <p:nvPr/>
        </p:nvSpPr>
        <p:spPr>
          <a:xfrm>
            <a:off x="7467600" y="6311900"/>
            <a:ext cx="2018886" cy="369332"/>
          </a:xfrm>
          <a:prstGeom prst="rect">
            <a:avLst/>
          </a:prstGeom>
          <a:noFill/>
        </p:spPr>
        <p:txBody>
          <a:bodyPr wrap="none" rtlCol="0">
            <a:spAutoFit/>
          </a:bodyPr>
          <a:lstStyle/>
          <a:p>
            <a:r>
              <a:rPr lang="en-US" altLang="ko-KR" dirty="0"/>
              <a:t>After Preprocessing</a:t>
            </a:r>
            <a:endParaRPr lang="ko-KR" altLang="en-US" dirty="0"/>
          </a:p>
        </p:txBody>
      </p:sp>
      <p:pic>
        <p:nvPicPr>
          <p:cNvPr id="8" name="Picture 7" descr="C:\Users\user\Desktop\Endicott 3.17\Design resources\Endicott Logo A4.png">
            <a:extLst>
              <a:ext uri="{FF2B5EF4-FFF2-40B4-BE49-F238E27FC236}">
                <a16:creationId xmlns:a16="http://schemas.microsoft.com/office/drawing/2014/main" id="{AF4C6E7B-448A-4007-A70A-34AF096DEB5E}"/>
              </a:ext>
            </a:extLst>
          </p:cNvPr>
          <p:cNvPicPr/>
          <p:nvPr/>
        </p:nvPicPr>
        <p:blipFill rotWithShape="1">
          <a:blip r:embed="rId4" cstate="print">
            <a:extLst>
              <a:ext uri="{28A0092B-C50C-407E-A947-70E740481C1C}">
                <a14:useLocalDpi xmlns:a14="http://schemas.microsoft.com/office/drawing/2010/main" val="0"/>
              </a:ext>
            </a:extLst>
          </a:blip>
          <a:srcRect t="25516" b="29656"/>
          <a:stretch/>
        </p:blipFill>
        <p:spPr bwMode="auto">
          <a:xfrm>
            <a:off x="10113645" y="146686"/>
            <a:ext cx="1962150" cy="6191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917806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2DAF3-A0AA-4BA6-BE9B-2A5FFB00F68B}"/>
              </a:ext>
            </a:extLst>
          </p:cNvPr>
          <p:cNvSpPr>
            <a:spLocks noGrp="1"/>
          </p:cNvSpPr>
          <p:nvPr>
            <p:ph type="title"/>
          </p:nvPr>
        </p:nvSpPr>
        <p:spPr>
          <a:xfrm>
            <a:off x="838200" y="365125"/>
            <a:ext cx="10515600" cy="1325563"/>
          </a:xfrm>
        </p:spPr>
        <p:txBody>
          <a:bodyPr/>
          <a:lstStyle/>
          <a:p>
            <a:r>
              <a:rPr lang="en-US" altLang="ko-KR" b="1" dirty="0"/>
              <a:t>Step 3: Model Planning</a:t>
            </a:r>
            <a:endParaRPr lang="ko-KR" altLang="en-US" dirty="0"/>
          </a:p>
        </p:txBody>
      </p:sp>
      <p:sp>
        <p:nvSpPr>
          <p:cNvPr id="3" name="Content Placeholder 2">
            <a:extLst>
              <a:ext uri="{FF2B5EF4-FFF2-40B4-BE49-F238E27FC236}">
                <a16:creationId xmlns:a16="http://schemas.microsoft.com/office/drawing/2014/main" id="{B2CC6791-3EFE-4C0F-996B-0D06DF9D2EB7}"/>
              </a:ext>
            </a:extLst>
          </p:cNvPr>
          <p:cNvSpPr>
            <a:spLocks noGrp="1"/>
          </p:cNvSpPr>
          <p:nvPr>
            <p:ph idx="1"/>
          </p:nvPr>
        </p:nvSpPr>
        <p:spPr/>
        <p:txBody>
          <a:bodyPr>
            <a:normAutofit/>
          </a:bodyPr>
          <a:lstStyle/>
          <a:p>
            <a:r>
              <a:rPr lang="en-US" altLang="ko-KR" sz="2000" dirty="0"/>
              <a:t>load the data into the analytical sandbox and apply various statistical functions on it</a:t>
            </a:r>
          </a:p>
          <a:p>
            <a:r>
              <a:rPr lang="en-US" altLang="ko-KR" sz="2000" dirty="0"/>
              <a:t>For example, R has functions like </a:t>
            </a:r>
            <a:r>
              <a:rPr lang="en-US" altLang="ko-KR" sz="2000" i="1" dirty="0"/>
              <a:t>describe</a:t>
            </a:r>
            <a:r>
              <a:rPr lang="en-US" altLang="ko-KR" sz="2000" dirty="0"/>
              <a:t> which gives us the number of missing values and unique values. We can also use the summary function which will give us statistical information like mean, median, range, min and max values.</a:t>
            </a:r>
          </a:p>
          <a:p>
            <a:r>
              <a:rPr lang="en-US" altLang="ko-KR" sz="2000" dirty="0"/>
              <a:t>Then, we use visualization techniques like histograms, line graphs, box plots to get a fair idea of the distribution of data.</a:t>
            </a:r>
            <a:br>
              <a:rPr lang="en-US" altLang="ko-KR" sz="2000" dirty="0"/>
            </a:br>
            <a:endParaRPr lang="ko-KR" altLang="en-US" sz="2000" dirty="0"/>
          </a:p>
        </p:txBody>
      </p:sp>
      <p:pic>
        <p:nvPicPr>
          <p:cNvPr id="4" name="Picture 2" descr="Lifecycle of Data Science - Edureka">
            <a:extLst>
              <a:ext uri="{FF2B5EF4-FFF2-40B4-BE49-F238E27FC236}">
                <a16:creationId xmlns:a16="http://schemas.microsoft.com/office/drawing/2014/main" id="{46CD2766-581A-4AF0-8741-9B4D1229D6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0" y="4154118"/>
            <a:ext cx="2956559" cy="2749082"/>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998961B1-CCFD-4985-8D9D-CDBFFD25854C}"/>
              </a:ext>
            </a:extLst>
          </p:cNvPr>
          <p:cNvSpPr/>
          <p:nvPr/>
        </p:nvSpPr>
        <p:spPr>
          <a:xfrm>
            <a:off x="9707879" y="5120640"/>
            <a:ext cx="1996440" cy="1737360"/>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5122" name="Picture 2" descr="Data Science visualization - Edureka">
            <a:extLst>
              <a:ext uri="{FF2B5EF4-FFF2-40B4-BE49-F238E27FC236}">
                <a16:creationId xmlns:a16="http://schemas.microsoft.com/office/drawing/2014/main" id="{6C02DFF6-FF38-4C09-B05E-4248DFC3CA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0013" y="3942898"/>
            <a:ext cx="4260640" cy="287141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user\Desktop\Endicott 3.17\Design resources\Endicott Logo A4.png">
            <a:extLst>
              <a:ext uri="{FF2B5EF4-FFF2-40B4-BE49-F238E27FC236}">
                <a16:creationId xmlns:a16="http://schemas.microsoft.com/office/drawing/2014/main" id="{F857D554-7B2F-4A8F-8DCD-5D571D4E3EB9}"/>
              </a:ext>
            </a:extLst>
          </p:cNvPr>
          <p:cNvPicPr/>
          <p:nvPr/>
        </p:nvPicPr>
        <p:blipFill rotWithShape="1">
          <a:blip r:embed="rId4" cstate="print">
            <a:extLst>
              <a:ext uri="{28A0092B-C50C-407E-A947-70E740481C1C}">
                <a14:useLocalDpi xmlns:a14="http://schemas.microsoft.com/office/drawing/2010/main" val="0"/>
              </a:ext>
            </a:extLst>
          </a:blip>
          <a:srcRect t="25516" b="29656"/>
          <a:stretch/>
        </p:blipFill>
        <p:spPr bwMode="auto">
          <a:xfrm>
            <a:off x="10113645" y="146686"/>
            <a:ext cx="1962150" cy="6191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139537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2DAF3-A0AA-4BA6-BE9B-2A5FFB00F68B}"/>
              </a:ext>
            </a:extLst>
          </p:cNvPr>
          <p:cNvSpPr>
            <a:spLocks noGrp="1"/>
          </p:cNvSpPr>
          <p:nvPr>
            <p:ph type="title"/>
          </p:nvPr>
        </p:nvSpPr>
        <p:spPr>
          <a:xfrm>
            <a:off x="838200" y="365125"/>
            <a:ext cx="10515600" cy="1325563"/>
          </a:xfrm>
        </p:spPr>
        <p:txBody>
          <a:bodyPr/>
          <a:lstStyle/>
          <a:p>
            <a:r>
              <a:rPr lang="en-US" altLang="ko-KR" b="1" dirty="0"/>
              <a:t>Step 4: Model Building</a:t>
            </a:r>
            <a:endParaRPr lang="ko-KR" altLang="en-US" dirty="0"/>
          </a:p>
        </p:txBody>
      </p:sp>
      <p:sp>
        <p:nvSpPr>
          <p:cNvPr id="3" name="Content Placeholder 2">
            <a:extLst>
              <a:ext uri="{FF2B5EF4-FFF2-40B4-BE49-F238E27FC236}">
                <a16:creationId xmlns:a16="http://schemas.microsoft.com/office/drawing/2014/main" id="{B2CC6791-3EFE-4C0F-996B-0D06DF9D2EB7}"/>
              </a:ext>
            </a:extLst>
          </p:cNvPr>
          <p:cNvSpPr>
            <a:spLocks noGrp="1"/>
          </p:cNvSpPr>
          <p:nvPr>
            <p:ph idx="1"/>
          </p:nvPr>
        </p:nvSpPr>
        <p:spPr/>
        <p:txBody>
          <a:bodyPr>
            <a:normAutofit/>
          </a:bodyPr>
          <a:lstStyle/>
          <a:p>
            <a:r>
              <a:rPr lang="en-US" altLang="ko-KR" sz="2400" dirty="0"/>
              <a:t>the most important parameter is the level of glucose, so it is our root node</a:t>
            </a:r>
          </a:p>
          <a:p>
            <a:r>
              <a:rPr lang="en-US" altLang="ko-KR" sz="2400" dirty="0"/>
              <a:t>Now, the current node and its value determine the next important parameter to be taken</a:t>
            </a:r>
          </a:p>
          <a:p>
            <a:r>
              <a:rPr lang="en-US" altLang="ko-KR" sz="2400" dirty="0"/>
              <a:t>It goes on until we get the result in terms of </a:t>
            </a:r>
            <a:r>
              <a:rPr lang="en-US" altLang="ko-KR" sz="2400" i="1" dirty="0"/>
              <a:t>pos</a:t>
            </a:r>
            <a:r>
              <a:rPr lang="en-US" altLang="ko-KR" sz="2400" dirty="0"/>
              <a:t> or </a:t>
            </a:r>
            <a:r>
              <a:rPr lang="en-US" altLang="ko-KR" sz="2400" i="1" dirty="0"/>
              <a:t>neg</a:t>
            </a:r>
            <a:endParaRPr lang="ko-KR" altLang="en-US" sz="2400" dirty="0"/>
          </a:p>
        </p:txBody>
      </p:sp>
      <p:pic>
        <p:nvPicPr>
          <p:cNvPr id="4" name="Picture 2" descr="Lifecycle of Data Science - Edureka">
            <a:extLst>
              <a:ext uri="{FF2B5EF4-FFF2-40B4-BE49-F238E27FC236}">
                <a16:creationId xmlns:a16="http://schemas.microsoft.com/office/drawing/2014/main" id="{46CD2766-581A-4AF0-8741-9B4D1229D6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0" y="4154118"/>
            <a:ext cx="2956559" cy="2749082"/>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998961B1-CCFD-4985-8D9D-CDBFFD25854C}"/>
              </a:ext>
            </a:extLst>
          </p:cNvPr>
          <p:cNvSpPr/>
          <p:nvPr/>
        </p:nvSpPr>
        <p:spPr>
          <a:xfrm>
            <a:off x="9208169" y="6176962"/>
            <a:ext cx="1203158" cy="681038"/>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6146" name="Picture 2" descr="Design tree data set">
            <a:extLst>
              <a:ext uri="{FF2B5EF4-FFF2-40B4-BE49-F238E27FC236}">
                <a16:creationId xmlns:a16="http://schemas.microsoft.com/office/drawing/2014/main" id="{8D45AA07-8752-4ADE-BD32-764A0E38B00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0382" y="3465682"/>
            <a:ext cx="4614965" cy="33923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user\Desktop\Endicott 3.17\Design resources\Endicott Logo A4.png">
            <a:extLst>
              <a:ext uri="{FF2B5EF4-FFF2-40B4-BE49-F238E27FC236}">
                <a16:creationId xmlns:a16="http://schemas.microsoft.com/office/drawing/2014/main" id="{E8F26840-A6DD-40C4-826D-E61D7E5D4D00}"/>
              </a:ext>
            </a:extLst>
          </p:cNvPr>
          <p:cNvPicPr/>
          <p:nvPr/>
        </p:nvPicPr>
        <p:blipFill rotWithShape="1">
          <a:blip r:embed="rId4" cstate="print">
            <a:extLst>
              <a:ext uri="{28A0092B-C50C-407E-A947-70E740481C1C}">
                <a14:useLocalDpi xmlns:a14="http://schemas.microsoft.com/office/drawing/2010/main" val="0"/>
              </a:ext>
            </a:extLst>
          </a:blip>
          <a:srcRect t="25516" b="29656"/>
          <a:stretch/>
        </p:blipFill>
        <p:spPr bwMode="auto">
          <a:xfrm>
            <a:off x="10113645" y="146686"/>
            <a:ext cx="1962150" cy="6191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686198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2DAF3-A0AA-4BA6-BE9B-2A5FFB00F68B}"/>
              </a:ext>
            </a:extLst>
          </p:cNvPr>
          <p:cNvSpPr>
            <a:spLocks noGrp="1"/>
          </p:cNvSpPr>
          <p:nvPr>
            <p:ph type="title"/>
          </p:nvPr>
        </p:nvSpPr>
        <p:spPr>
          <a:xfrm>
            <a:off x="838200" y="365125"/>
            <a:ext cx="10515600" cy="1325563"/>
          </a:xfrm>
        </p:spPr>
        <p:txBody>
          <a:bodyPr/>
          <a:lstStyle/>
          <a:p>
            <a:r>
              <a:rPr lang="en-US" altLang="ko-KR" b="1" dirty="0"/>
              <a:t>Step 5: Operationalize</a:t>
            </a:r>
            <a:endParaRPr lang="ko-KR" altLang="en-US" dirty="0"/>
          </a:p>
        </p:txBody>
      </p:sp>
      <p:sp>
        <p:nvSpPr>
          <p:cNvPr id="3" name="Content Placeholder 2">
            <a:extLst>
              <a:ext uri="{FF2B5EF4-FFF2-40B4-BE49-F238E27FC236}">
                <a16:creationId xmlns:a16="http://schemas.microsoft.com/office/drawing/2014/main" id="{B2CC6791-3EFE-4C0F-996B-0D06DF9D2EB7}"/>
              </a:ext>
            </a:extLst>
          </p:cNvPr>
          <p:cNvSpPr>
            <a:spLocks noGrp="1"/>
          </p:cNvSpPr>
          <p:nvPr>
            <p:ph idx="1"/>
          </p:nvPr>
        </p:nvSpPr>
        <p:spPr/>
        <p:txBody>
          <a:bodyPr>
            <a:normAutofit/>
          </a:bodyPr>
          <a:lstStyle/>
          <a:p>
            <a:r>
              <a:rPr lang="en-US" altLang="ko-KR" dirty="0"/>
              <a:t>run a small pilot project to check if our results are appropriate.</a:t>
            </a:r>
          </a:p>
          <a:p>
            <a:r>
              <a:rPr lang="en-US" altLang="ko-KR" dirty="0"/>
              <a:t>will also look for performance constraints if any</a:t>
            </a:r>
          </a:p>
          <a:p>
            <a:r>
              <a:rPr lang="en-US" altLang="ko-KR" dirty="0"/>
              <a:t>If the results are not accurate, then we need to re-plan and rebuild the model</a:t>
            </a:r>
            <a:endParaRPr lang="ko-KR" altLang="en-US" sz="2400" dirty="0"/>
          </a:p>
        </p:txBody>
      </p:sp>
      <p:pic>
        <p:nvPicPr>
          <p:cNvPr id="4" name="Picture 2" descr="Lifecycle of Data Science - Edureka">
            <a:extLst>
              <a:ext uri="{FF2B5EF4-FFF2-40B4-BE49-F238E27FC236}">
                <a16:creationId xmlns:a16="http://schemas.microsoft.com/office/drawing/2014/main" id="{46CD2766-581A-4AF0-8741-9B4D1229D6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0" y="4154118"/>
            <a:ext cx="2956559" cy="2749082"/>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998961B1-CCFD-4985-8D9D-CDBFFD25854C}"/>
              </a:ext>
            </a:extLst>
          </p:cNvPr>
          <p:cNvSpPr/>
          <p:nvPr/>
        </p:nvSpPr>
        <p:spPr>
          <a:xfrm>
            <a:off x="9208169" y="6176962"/>
            <a:ext cx="1203158" cy="681038"/>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7" name="Picture 6" descr="C:\Users\user\Desktop\Endicott 3.17\Design resources\Endicott Logo A4.png">
            <a:extLst>
              <a:ext uri="{FF2B5EF4-FFF2-40B4-BE49-F238E27FC236}">
                <a16:creationId xmlns:a16="http://schemas.microsoft.com/office/drawing/2014/main" id="{475E4A60-3F88-43C6-B147-A140FC3F8CD5}"/>
              </a:ext>
            </a:extLst>
          </p:cNvPr>
          <p:cNvPicPr/>
          <p:nvPr/>
        </p:nvPicPr>
        <p:blipFill rotWithShape="1">
          <a:blip r:embed="rId3" cstate="print">
            <a:extLst>
              <a:ext uri="{28A0092B-C50C-407E-A947-70E740481C1C}">
                <a14:useLocalDpi xmlns:a14="http://schemas.microsoft.com/office/drawing/2010/main" val="0"/>
              </a:ext>
            </a:extLst>
          </a:blip>
          <a:srcRect t="25516" b="29656"/>
          <a:stretch/>
        </p:blipFill>
        <p:spPr bwMode="auto">
          <a:xfrm>
            <a:off x="10113645" y="146686"/>
            <a:ext cx="1962150" cy="6191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087989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2DAF3-A0AA-4BA6-BE9B-2A5FFB00F68B}"/>
              </a:ext>
            </a:extLst>
          </p:cNvPr>
          <p:cNvSpPr>
            <a:spLocks noGrp="1"/>
          </p:cNvSpPr>
          <p:nvPr>
            <p:ph type="title"/>
          </p:nvPr>
        </p:nvSpPr>
        <p:spPr>
          <a:xfrm>
            <a:off x="838200" y="365125"/>
            <a:ext cx="10515600" cy="1325563"/>
          </a:xfrm>
        </p:spPr>
        <p:txBody>
          <a:bodyPr/>
          <a:lstStyle/>
          <a:p>
            <a:r>
              <a:rPr lang="en-US" altLang="ko-KR" b="1" dirty="0"/>
              <a:t>Step 6: Communications Results</a:t>
            </a:r>
            <a:endParaRPr lang="ko-KR" altLang="en-US" dirty="0"/>
          </a:p>
        </p:txBody>
      </p:sp>
      <p:sp>
        <p:nvSpPr>
          <p:cNvPr id="3" name="Content Placeholder 2">
            <a:extLst>
              <a:ext uri="{FF2B5EF4-FFF2-40B4-BE49-F238E27FC236}">
                <a16:creationId xmlns:a16="http://schemas.microsoft.com/office/drawing/2014/main" id="{B2CC6791-3EFE-4C0F-996B-0D06DF9D2EB7}"/>
              </a:ext>
            </a:extLst>
          </p:cNvPr>
          <p:cNvSpPr>
            <a:spLocks noGrp="1"/>
          </p:cNvSpPr>
          <p:nvPr>
            <p:ph idx="1"/>
          </p:nvPr>
        </p:nvSpPr>
        <p:spPr/>
        <p:txBody>
          <a:bodyPr>
            <a:normAutofit/>
          </a:bodyPr>
          <a:lstStyle/>
          <a:p>
            <a:r>
              <a:rPr lang="en-US" altLang="ko-KR" dirty="0"/>
              <a:t>Once we have executed the project successfully, we will share the output for full deployment.</a:t>
            </a:r>
            <a:endParaRPr lang="ko-KR" altLang="en-US" sz="2400" dirty="0"/>
          </a:p>
        </p:txBody>
      </p:sp>
      <p:pic>
        <p:nvPicPr>
          <p:cNvPr id="4" name="Picture 2" descr="Lifecycle of Data Science - Edureka">
            <a:extLst>
              <a:ext uri="{FF2B5EF4-FFF2-40B4-BE49-F238E27FC236}">
                <a16:creationId xmlns:a16="http://schemas.microsoft.com/office/drawing/2014/main" id="{46CD2766-581A-4AF0-8741-9B4D1229D6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0" y="4154118"/>
            <a:ext cx="2956559" cy="2749082"/>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998961B1-CCFD-4985-8D9D-CDBFFD25854C}"/>
              </a:ext>
            </a:extLst>
          </p:cNvPr>
          <p:cNvSpPr/>
          <p:nvPr/>
        </p:nvSpPr>
        <p:spPr>
          <a:xfrm>
            <a:off x="9208169" y="6176962"/>
            <a:ext cx="1203158" cy="681038"/>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7170" name="Picture 2" descr="Data Science skills - Edureka">
            <a:extLst>
              <a:ext uri="{FF2B5EF4-FFF2-40B4-BE49-F238E27FC236}">
                <a16:creationId xmlns:a16="http://schemas.microsoft.com/office/drawing/2014/main" id="{ADF489B9-46B4-4817-98FE-4CB5374EA9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447" r="23938"/>
          <a:stretch/>
        </p:blipFill>
        <p:spPr bwMode="auto">
          <a:xfrm>
            <a:off x="1331496" y="3429000"/>
            <a:ext cx="3769894" cy="33004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user\Desktop\Endicott 3.17\Design resources\Endicott Logo A4.png">
            <a:extLst>
              <a:ext uri="{FF2B5EF4-FFF2-40B4-BE49-F238E27FC236}">
                <a16:creationId xmlns:a16="http://schemas.microsoft.com/office/drawing/2014/main" id="{84861113-5A1D-4236-888E-8EA8F8DAF073}"/>
              </a:ext>
            </a:extLst>
          </p:cNvPr>
          <p:cNvPicPr/>
          <p:nvPr/>
        </p:nvPicPr>
        <p:blipFill rotWithShape="1">
          <a:blip r:embed="rId4" cstate="print">
            <a:extLst>
              <a:ext uri="{28A0092B-C50C-407E-A947-70E740481C1C}">
                <a14:useLocalDpi xmlns:a14="http://schemas.microsoft.com/office/drawing/2010/main" val="0"/>
              </a:ext>
            </a:extLst>
          </a:blip>
          <a:srcRect t="25516" b="29656"/>
          <a:stretch/>
        </p:blipFill>
        <p:spPr bwMode="auto">
          <a:xfrm>
            <a:off x="10113645" y="146686"/>
            <a:ext cx="1962150" cy="6191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820959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2DAF3-A0AA-4BA6-BE9B-2A5FFB00F68B}"/>
              </a:ext>
            </a:extLst>
          </p:cNvPr>
          <p:cNvSpPr>
            <a:spLocks noGrp="1"/>
          </p:cNvSpPr>
          <p:nvPr>
            <p:ph type="title"/>
          </p:nvPr>
        </p:nvSpPr>
        <p:spPr>
          <a:xfrm>
            <a:off x="838200" y="365125"/>
            <a:ext cx="10515600" cy="1325563"/>
          </a:xfrm>
        </p:spPr>
        <p:txBody>
          <a:bodyPr/>
          <a:lstStyle/>
          <a:p>
            <a:r>
              <a:rPr lang="en-US" altLang="ko-KR" b="1" dirty="0"/>
              <a:t>What is Data Science</a:t>
            </a:r>
            <a:endParaRPr lang="ko-KR" altLang="en-US" dirty="0"/>
          </a:p>
        </p:txBody>
      </p:sp>
      <p:sp>
        <p:nvSpPr>
          <p:cNvPr id="3" name="Content Placeholder 2">
            <a:extLst>
              <a:ext uri="{FF2B5EF4-FFF2-40B4-BE49-F238E27FC236}">
                <a16:creationId xmlns:a16="http://schemas.microsoft.com/office/drawing/2014/main" id="{B2CC6791-3EFE-4C0F-996B-0D06DF9D2EB7}"/>
              </a:ext>
            </a:extLst>
          </p:cNvPr>
          <p:cNvSpPr>
            <a:spLocks noGrp="1"/>
          </p:cNvSpPr>
          <p:nvPr>
            <p:ph idx="1"/>
          </p:nvPr>
        </p:nvSpPr>
        <p:spPr/>
        <p:txBody>
          <a:bodyPr>
            <a:normAutofit/>
          </a:bodyPr>
          <a:lstStyle/>
          <a:p>
            <a:endParaRPr lang="ko-KR" altLang="en-US" sz="2400" dirty="0"/>
          </a:p>
        </p:txBody>
      </p:sp>
      <p:pic>
        <p:nvPicPr>
          <p:cNvPr id="7170" name="Picture 2" descr="Data Science skills - Edureka">
            <a:extLst>
              <a:ext uri="{FF2B5EF4-FFF2-40B4-BE49-F238E27FC236}">
                <a16:creationId xmlns:a16="http://schemas.microsoft.com/office/drawing/2014/main" id="{ADF489B9-46B4-4817-98FE-4CB5374EA9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447" r="23938"/>
          <a:stretch/>
        </p:blipFill>
        <p:spPr bwMode="auto">
          <a:xfrm>
            <a:off x="294968" y="2185495"/>
            <a:ext cx="3769894" cy="3300495"/>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Data Science In 5 Minutes | Data Science For Beginners | What Is ...">
            <a:extLst>
              <a:ext uri="{FF2B5EF4-FFF2-40B4-BE49-F238E27FC236}">
                <a16:creationId xmlns:a16="http://schemas.microsoft.com/office/drawing/2014/main" id="{B8112971-7B32-4A44-A1EF-9D5F0305FA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8235" y="1759078"/>
            <a:ext cx="7766952" cy="43689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user\Desktop\Endicott 3.17\Design resources\Endicott Logo A4.png">
            <a:extLst>
              <a:ext uri="{FF2B5EF4-FFF2-40B4-BE49-F238E27FC236}">
                <a16:creationId xmlns:a16="http://schemas.microsoft.com/office/drawing/2014/main" id="{65C75C65-DC06-4140-AA3E-E7EA2A4E1354}"/>
              </a:ext>
            </a:extLst>
          </p:cNvPr>
          <p:cNvPicPr/>
          <p:nvPr/>
        </p:nvPicPr>
        <p:blipFill rotWithShape="1">
          <a:blip r:embed="rId4" cstate="print">
            <a:extLst>
              <a:ext uri="{28A0092B-C50C-407E-A947-70E740481C1C}">
                <a14:useLocalDpi xmlns:a14="http://schemas.microsoft.com/office/drawing/2010/main" val="0"/>
              </a:ext>
            </a:extLst>
          </a:blip>
          <a:srcRect t="25516" b="29656"/>
          <a:stretch/>
        </p:blipFill>
        <p:spPr bwMode="auto">
          <a:xfrm>
            <a:off x="10113645" y="146686"/>
            <a:ext cx="1962150" cy="6191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158460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0FDB6-48DC-4F3E-B4BC-B2B805A43018}"/>
              </a:ext>
            </a:extLst>
          </p:cNvPr>
          <p:cNvSpPr>
            <a:spLocks noGrp="1"/>
          </p:cNvSpPr>
          <p:nvPr>
            <p:ph type="title"/>
          </p:nvPr>
        </p:nvSpPr>
        <p:spPr/>
        <p:txBody>
          <a:bodyPr/>
          <a:lstStyle/>
          <a:p>
            <a:r>
              <a:rPr lang="en-US" altLang="ko-KR" dirty="0"/>
              <a:t>Data Science</a:t>
            </a:r>
            <a:endParaRPr lang="ko-KR" altLang="en-US" dirty="0"/>
          </a:p>
        </p:txBody>
      </p:sp>
      <p:sp>
        <p:nvSpPr>
          <p:cNvPr id="3" name="Content Placeholder 2">
            <a:extLst>
              <a:ext uri="{FF2B5EF4-FFF2-40B4-BE49-F238E27FC236}">
                <a16:creationId xmlns:a16="http://schemas.microsoft.com/office/drawing/2014/main" id="{686257A4-9740-41DB-9EAA-5A91F180ED9C}"/>
              </a:ext>
            </a:extLst>
          </p:cNvPr>
          <p:cNvSpPr>
            <a:spLocks noGrp="1"/>
          </p:cNvSpPr>
          <p:nvPr>
            <p:ph idx="1"/>
          </p:nvPr>
        </p:nvSpPr>
        <p:spPr/>
        <p:txBody>
          <a:bodyPr/>
          <a:lstStyle/>
          <a:p>
            <a:endParaRPr lang="ko-KR" altLang="en-US"/>
          </a:p>
        </p:txBody>
      </p:sp>
      <p:pic>
        <p:nvPicPr>
          <p:cNvPr id="4" name="Picture 3">
            <a:extLst>
              <a:ext uri="{FF2B5EF4-FFF2-40B4-BE49-F238E27FC236}">
                <a16:creationId xmlns:a16="http://schemas.microsoft.com/office/drawing/2014/main" id="{90AED427-DB29-4FE9-A219-561F337CE62E}"/>
              </a:ext>
            </a:extLst>
          </p:cNvPr>
          <p:cNvPicPr>
            <a:picLocks noChangeAspect="1"/>
          </p:cNvPicPr>
          <p:nvPr/>
        </p:nvPicPr>
        <p:blipFill rotWithShape="1">
          <a:blip r:embed="rId2"/>
          <a:srcRect l="17903" t="35376" r="17662" b="8387"/>
          <a:stretch/>
        </p:blipFill>
        <p:spPr>
          <a:xfrm>
            <a:off x="838200" y="1825625"/>
            <a:ext cx="8846574" cy="4343014"/>
          </a:xfrm>
          <a:prstGeom prst="rect">
            <a:avLst/>
          </a:prstGeom>
        </p:spPr>
      </p:pic>
      <p:pic>
        <p:nvPicPr>
          <p:cNvPr id="5" name="Picture 4" descr="C:\Users\user\Desktop\Endicott 3.17\Design resources\Endicott Logo A4.png">
            <a:extLst>
              <a:ext uri="{FF2B5EF4-FFF2-40B4-BE49-F238E27FC236}">
                <a16:creationId xmlns:a16="http://schemas.microsoft.com/office/drawing/2014/main" id="{B44A6472-AF7F-4480-BEE8-867AB3EC5C25}"/>
              </a:ext>
            </a:extLst>
          </p:cNvPr>
          <p:cNvPicPr/>
          <p:nvPr/>
        </p:nvPicPr>
        <p:blipFill rotWithShape="1">
          <a:blip r:embed="rId3" cstate="print">
            <a:extLst>
              <a:ext uri="{28A0092B-C50C-407E-A947-70E740481C1C}">
                <a14:useLocalDpi xmlns:a14="http://schemas.microsoft.com/office/drawing/2010/main" val="0"/>
              </a:ext>
            </a:extLst>
          </a:blip>
          <a:srcRect t="25516" b="29656"/>
          <a:stretch/>
        </p:blipFill>
        <p:spPr bwMode="auto">
          <a:xfrm>
            <a:off x="10113645" y="146686"/>
            <a:ext cx="1962150" cy="6191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09127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Course Text: </a:t>
            </a:r>
            <a:endParaRPr lang="en-US" dirty="0"/>
          </a:p>
        </p:txBody>
      </p:sp>
      <p:sp>
        <p:nvSpPr>
          <p:cNvPr id="3" name="Content Placeholder 2"/>
          <p:cNvSpPr>
            <a:spLocks noGrp="1"/>
          </p:cNvSpPr>
          <p:nvPr>
            <p:ph idx="1"/>
          </p:nvPr>
        </p:nvSpPr>
        <p:spPr/>
        <p:txBody>
          <a:bodyPr>
            <a:normAutofit fontScale="77500" lnSpcReduction="20000"/>
          </a:bodyPr>
          <a:lstStyle/>
          <a:p>
            <a:pPr marL="0" indent="0">
              <a:lnSpc>
                <a:spcPct val="120000"/>
              </a:lnSpc>
              <a:spcBef>
                <a:spcPts val="0"/>
              </a:spcBef>
              <a:buNone/>
            </a:pPr>
            <a:r>
              <a:rPr lang="en-US" b="1" dirty="0"/>
              <a:t>Description</a:t>
            </a:r>
          </a:p>
          <a:p>
            <a:pPr marL="0" indent="0" algn="just" latinLnBrk="1">
              <a:lnSpc>
                <a:spcPct val="120000"/>
              </a:lnSpc>
              <a:spcBef>
                <a:spcPts val="0"/>
              </a:spcBef>
              <a:buNone/>
            </a:pPr>
            <a:endParaRPr lang="en-US" altLang="ko-KR" dirty="0">
              <a:latin typeface="Times New Roman" panose="02020603050405020304" pitchFamily="18" charset="0"/>
              <a:cs typeface="Times New Roman" panose="02020603050405020304" pitchFamily="18" charset="0"/>
            </a:endParaRPr>
          </a:p>
          <a:p>
            <a:pPr marL="0" indent="0" algn="just" latinLnBrk="1">
              <a:lnSpc>
                <a:spcPct val="120000"/>
              </a:lnSpc>
              <a:spcBef>
                <a:spcPts val="0"/>
              </a:spcBef>
              <a:buNone/>
            </a:pPr>
            <a:r>
              <a:rPr lang="en-US" altLang="ko-KR" dirty="0">
                <a:latin typeface="Times New Roman" panose="02020603050405020304" pitchFamily="18" charset="0"/>
                <a:cs typeface="Times New Roman" panose="02020603050405020304" pitchFamily="18" charset="0"/>
              </a:rPr>
              <a:t>In course is designed for undergraduate students of Technology Studies department. The purpose of this course is to describe both theoretical and practical approach for making sense out of data. A step-by-step process is introduced, which is designed to walk you through the steps and issues that you will face in data analysis or data detection projects. It covers the more common tasks relating to the analysis of data including (1) how to prepare data prior to analysis, (2) how to generate summaries of the data, (3) how to identify non-trivial facts, patterns, and relationships in the data, and (4) how to create models from the data to better understand the data and make predictions. The ultimate goal of this course is to learn the skills need be a data scientist. Several hands-on lab sessions will also be the part of this course related to the lecture topics using MATLAB and Python programming tool.  </a:t>
            </a:r>
            <a:endParaRPr lang="ko-KR" altLang="ko-KR" dirty="0">
              <a:latin typeface="Times New Roman" panose="02020603050405020304" pitchFamily="18" charset="0"/>
              <a:cs typeface="Times New Roman" panose="02020603050405020304" pitchFamily="18" charset="0"/>
            </a:endParaRPr>
          </a:p>
        </p:txBody>
      </p:sp>
      <p:pic>
        <p:nvPicPr>
          <p:cNvPr id="4" name="Picture 3" descr="C:\Users\user\Desktop\Endicott 3.17\Design resources\Endicott Logo A4.png">
            <a:extLst>
              <a:ext uri="{FF2B5EF4-FFF2-40B4-BE49-F238E27FC236}">
                <a16:creationId xmlns:a16="http://schemas.microsoft.com/office/drawing/2014/main" id="{941DB221-DF69-4456-B453-A6A26DC53FFE}"/>
              </a:ext>
            </a:extLst>
          </p:cNvPr>
          <p:cNvPicPr/>
          <p:nvPr/>
        </p:nvPicPr>
        <p:blipFill rotWithShape="1">
          <a:blip r:embed="rId2" cstate="print">
            <a:extLst>
              <a:ext uri="{28A0092B-C50C-407E-A947-70E740481C1C}">
                <a14:useLocalDpi xmlns:a14="http://schemas.microsoft.com/office/drawing/2010/main" val="0"/>
              </a:ext>
            </a:extLst>
          </a:blip>
          <a:srcRect t="25516" b="29656"/>
          <a:stretch/>
        </p:blipFill>
        <p:spPr bwMode="auto">
          <a:xfrm>
            <a:off x="10113645" y="146686"/>
            <a:ext cx="1962150" cy="6191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276645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65951-9E74-4EB6-869E-2DF80C53F135}"/>
              </a:ext>
            </a:extLst>
          </p:cNvPr>
          <p:cNvSpPr>
            <a:spLocks noGrp="1"/>
          </p:cNvSpPr>
          <p:nvPr>
            <p:ph type="title"/>
          </p:nvPr>
        </p:nvSpPr>
        <p:spPr/>
        <p:txBody>
          <a:bodyPr/>
          <a:lstStyle/>
          <a:p>
            <a:endParaRPr lang="ko-KR" altLang="en-US"/>
          </a:p>
        </p:txBody>
      </p:sp>
      <p:sp>
        <p:nvSpPr>
          <p:cNvPr id="3" name="Content Placeholder 2">
            <a:extLst>
              <a:ext uri="{FF2B5EF4-FFF2-40B4-BE49-F238E27FC236}">
                <a16:creationId xmlns:a16="http://schemas.microsoft.com/office/drawing/2014/main" id="{F7907A44-D74D-4516-9354-46C258C87109}"/>
              </a:ext>
            </a:extLst>
          </p:cNvPr>
          <p:cNvSpPr>
            <a:spLocks noGrp="1"/>
          </p:cNvSpPr>
          <p:nvPr>
            <p:ph idx="1"/>
          </p:nvPr>
        </p:nvSpPr>
        <p:spPr/>
        <p:txBody>
          <a:bodyPr/>
          <a:lstStyle/>
          <a:p>
            <a:endParaRPr lang="ko-KR" altLang="en-US"/>
          </a:p>
        </p:txBody>
      </p:sp>
      <p:pic>
        <p:nvPicPr>
          <p:cNvPr id="4" name="Picture 3">
            <a:extLst>
              <a:ext uri="{FF2B5EF4-FFF2-40B4-BE49-F238E27FC236}">
                <a16:creationId xmlns:a16="http://schemas.microsoft.com/office/drawing/2014/main" id="{4117C435-4ECA-44A6-96D8-5D754D90F409}"/>
              </a:ext>
            </a:extLst>
          </p:cNvPr>
          <p:cNvPicPr>
            <a:picLocks noChangeAspect="1"/>
          </p:cNvPicPr>
          <p:nvPr/>
        </p:nvPicPr>
        <p:blipFill rotWithShape="1">
          <a:blip r:embed="rId2"/>
          <a:srcRect l="20806" t="16631" r="19435" b="13542"/>
          <a:stretch/>
        </p:blipFill>
        <p:spPr>
          <a:xfrm>
            <a:off x="924233" y="1825626"/>
            <a:ext cx="6620128" cy="4351338"/>
          </a:xfrm>
          <a:prstGeom prst="rect">
            <a:avLst/>
          </a:prstGeom>
        </p:spPr>
      </p:pic>
      <p:pic>
        <p:nvPicPr>
          <p:cNvPr id="5" name="Picture 4" descr="C:\Users\user\Desktop\Endicott 3.17\Design resources\Endicott Logo A4.png">
            <a:extLst>
              <a:ext uri="{FF2B5EF4-FFF2-40B4-BE49-F238E27FC236}">
                <a16:creationId xmlns:a16="http://schemas.microsoft.com/office/drawing/2014/main" id="{4B59530A-A19D-4207-AD6E-98E298E946E2}"/>
              </a:ext>
            </a:extLst>
          </p:cNvPr>
          <p:cNvPicPr/>
          <p:nvPr/>
        </p:nvPicPr>
        <p:blipFill rotWithShape="1">
          <a:blip r:embed="rId3" cstate="print">
            <a:extLst>
              <a:ext uri="{28A0092B-C50C-407E-A947-70E740481C1C}">
                <a14:useLocalDpi xmlns:a14="http://schemas.microsoft.com/office/drawing/2010/main" val="0"/>
              </a:ext>
            </a:extLst>
          </a:blip>
          <a:srcRect t="25516" b="29656"/>
          <a:stretch/>
        </p:blipFill>
        <p:spPr bwMode="auto">
          <a:xfrm>
            <a:off x="10113645" y="146686"/>
            <a:ext cx="1962150" cy="6191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212640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A4B05-7C07-4AA5-B380-51251B2B99A1}"/>
              </a:ext>
            </a:extLst>
          </p:cNvPr>
          <p:cNvSpPr>
            <a:spLocks noGrp="1"/>
          </p:cNvSpPr>
          <p:nvPr>
            <p:ph type="title"/>
          </p:nvPr>
        </p:nvSpPr>
        <p:spPr/>
        <p:txBody>
          <a:bodyPr/>
          <a:lstStyle/>
          <a:p>
            <a:endParaRPr lang="ko-KR" altLang="en-US"/>
          </a:p>
        </p:txBody>
      </p:sp>
      <p:sp>
        <p:nvSpPr>
          <p:cNvPr id="3" name="Content Placeholder 2">
            <a:extLst>
              <a:ext uri="{FF2B5EF4-FFF2-40B4-BE49-F238E27FC236}">
                <a16:creationId xmlns:a16="http://schemas.microsoft.com/office/drawing/2014/main" id="{AABD3EEA-5EF8-44AC-A270-784BF81C18B1}"/>
              </a:ext>
            </a:extLst>
          </p:cNvPr>
          <p:cNvSpPr>
            <a:spLocks noGrp="1"/>
          </p:cNvSpPr>
          <p:nvPr>
            <p:ph idx="1"/>
          </p:nvPr>
        </p:nvSpPr>
        <p:spPr/>
        <p:txBody>
          <a:bodyPr/>
          <a:lstStyle/>
          <a:p>
            <a:endParaRPr lang="ko-KR" altLang="en-US"/>
          </a:p>
        </p:txBody>
      </p:sp>
      <p:pic>
        <p:nvPicPr>
          <p:cNvPr id="4" name="Picture 3">
            <a:extLst>
              <a:ext uri="{FF2B5EF4-FFF2-40B4-BE49-F238E27FC236}">
                <a16:creationId xmlns:a16="http://schemas.microsoft.com/office/drawing/2014/main" id="{D0424252-B4AA-4F41-902C-738FF5FD6B5D}"/>
              </a:ext>
            </a:extLst>
          </p:cNvPr>
          <p:cNvPicPr>
            <a:picLocks noChangeAspect="1"/>
          </p:cNvPicPr>
          <p:nvPr/>
        </p:nvPicPr>
        <p:blipFill rotWithShape="1">
          <a:blip r:embed="rId2"/>
          <a:srcRect l="24079" t="28538" r="23552" b="9931"/>
          <a:stretch/>
        </p:blipFill>
        <p:spPr>
          <a:xfrm>
            <a:off x="838200" y="1690688"/>
            <a:ext cx="7728284" cy="5107793"/>
          </a:xfrm>
          <a:prstGeom prst="rect">
            <a:avLst/>
          </a:prstGeom>
        </p:spPr>
      </p:pic>
      <p:pic>
        <p:nvPicPr>
          <p:cNvPr id="5" name="Picture 4" descr="C:\Users\user\Desktop\Endicott 3.17\Design resources\Endicott Logo A4.png">
            <a:extLst>
              <a:ext uri="{FF2B5EF4-FFF2-40B4-BE49-F238E27FC236}">
                <a16:creationId xmlns:a16="http://schemas.microsoft.com/office/drawing/2014/main" id="{28BF2E35-F843-4B24-9B7F-CD201FB700E3}"/>
              </a:ext>
            </a:extLst>
          </p:cNvPr>
          <p:cNvPicPr/>
          <p:nvPr/>
        </p:nvPicPr>
        <p:blipFill rotWithShape="1">
          <a:blip r:embed="rId3" cstate="print">
            <a:extLst>
              <a:ext uri="{28A0092B-C50C-407E-A947-70E740481C1C}">
                <a14:useLocalDpi xmlns:a14="http://schemas.microsoft.com/office/drawing/2010/main" val="0"/>
              </a:ext>
            </a:extLst>
          </a:blip>
          <a:srcRect t="25516" b="29656"/>
          <a:stretch/>
        </p:blipFill>
        <p:spPr bwMode="auto">
          <a:xfrm>
            <a:off x="10113645" y="146686"/>
            <a:ext cx="1962150" cy="6191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94224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97960-A776-4BAC-9B9E-5033EDE09C15}"/>
              </a:ext>
            </a:extLst>
          </p:cNvPr>
          <p:cNvSpPr>
            <a:spLocks noGrp="1"/>
          </p:cNvSpPr>
          <p:nvPr>
            <p:ph type="title"/>
          </p:nvPr>
        </p:nvSpPr>
        <p:spPr/>
        <p:txBody>
          <a:bodyPr/>
          <a:lstStyle/>
          <a:p>
            <a:r>
              <a:rPr lang="en-US" altLang="ko-KR" dirty="0"/>
              <a:t>Real Life Examples</a:t>
            </a:r>
            <a:endParaRPr lang="ko-KR" altLang="en-US" dirty="0"/>
          </a:p>
        </p:txBody>
      </p:sp>
      <p:sp>
        <p:nvSpPr>
          <p:cNvPr id="3" name="Content Placeholder 2">
            <a:extLst>
              <a:ext uri="{FF2B5EF4-FFF2-40B4-BE49-F238E27FC236}">
                <a16:creationId xmlns:a16="http://schemas.microsoft.com/office/drawing/2014/main" id="{6C5CE515-71DA-4F9D-8D30-DA937B52E6A2}"/>
              </a:ext>
            </a:extLst>
          </p:cNvPr>
          <p:cNvSpPr>
            <a:spLocks noGrp="1"/>
          </p:cNvSpPr>
          <p:nvPr>
            <p:ph idx="1"/>
          </p:nvPr>
        </p:nvSpPr>
        <p:spPr/>
        <p:txBody>
          <a:bodyPr>
            <a:normAutofit fontScale="92500" lnSpcReduction="20000"/>
          </a:bodyPr>
          <a:lstStyle/>
          <a:p>
            <a:r>
              <a:rPr lang="en-US" altLang="ko-KR" dirty="0"/>
              <a:t>Companies learn your secrets, shopping patterns, and preferences</a:t>
            </a:r>
          </a:p>
          <a:p>
            <a:pPr lvl="1"/>
            <a:r>
              <a:rPr lang="en-US" altLang="ko-KR" dirty="0"/>
              <a:t>For example, can we know if a woman is pregnant, even if she doesn’t want us to know? </a:t>
            </a:r>
            <a:r>
              <a:rPr lang="en-US" altLang="ko-KR" dirty="0">
                <a:hlinkClick r:id="rId2"/>
              </a:rPr>
              <a:t>Target case study</a:t>
            </a:r>
            <a:endParaRPr lang="en-US" altLang="ko-KR" dirty="0"/>
          </a:p>
          <a:p>
            <a:r>
              <a:rPr lang="en-US" altLang="ko-KR" dirty="0"/>
              <a:t>Data Science and election (2008, 2012)</a:t>
            </a:r>
          </a:p>
          <a:p>
            <a:pPr lvl="1"/>
            <a:r>
              <a:rPr lang="en-US" altLang="ko-KR" dirty="0"/>
              <a:t>1 million people installed the Obama Facebook app that gave access to info on “friends”</a:t>
            </a:r>
          </a:p>
          <a:p>
            <a:pPr marL="457200" lvl="1" indent="0">
              <a:buNone/>
            </a:pPr>
            <a:endParaRPr lang="en-US" altLang="ko-KR" b="1" dirty="0"/>
          </a:p>
          <a:p>
            <a:pPr marL="457200" lvl="1" indent="0">
              <a:buNone/>
            </a:pPr>
            <a:endParaRPr lang="en-US" altLang="ko-KR" b="1" dirty="0"/>
          </a:p>
          <a:p>
            <a:pPr marL="457200" lvl="1" indent="0">
              <a:buNone/>
            </a:pPr>
            <a:r>
              <a:rPr lang="en-US" altLang="ko-KR" sz="3000" b="1" dirty="0"/>
              <a:t>How Companies Learn Your Secrets (Target marketing)</a:t>
            </a:r>
          </a:p>
          <a:p>
            <a:pPr lvl="1"/>
            <a:endParaRPr lang="en-US" altLang="ko-KR" dirty="0"/>
          </a:p>
          <a:p>
            <a:r>
              <a:rPr lang="en-US" altLang="ko-KR" dirty="0">
                <a:hlinkClick r:id="rId3"/>
              </a:rPr>
              <a:t>https://www.nytimes.com/video/magazine/100000001367956/timescast--retailers-predictions.html?action=click&amp;gtype=vhs&amp;version=vhs-heading&amp;module=vhs&amp;region=title-area&amp;cview=true&amp;t=4</a:t>
            </a:r>
            <a:endParaRPr lang="en-US" altLang="ko-KR" dirty="0"/>
          </a:p>
          <a:p>
            <a:endParaRPr lang="ko-KR" altLang="en-US" dirty="0"/>
          </a:p>
        </p:txBody>
      </p:sp>
      <p:pic>
        <p:nvPicPr>
          <p:cNvPr id="4" name="Picture 3" descr="C:\Users\user\Desktop\Endicott 3.17\Design resources\Endicott Logo A4.png">
            <a:extLst>
              <a:ext uri="{FF2B5EF4-FFF2-40B4-BE49-F238E27FC236}">
                <a16:creationId xmlns:a16="http://schemas.microsoft.com/office/drawing/2014/main" id="{456C81D8-A424-47A5-AD53-6075F2B19AEF}"/>
              </a:ext>
            </a:extLst>
          </p:cNvPr>
          <p:cNvPicPr/>
          <p:nvPr/>
        </p:nvPicPr>
        <p:blipFill rotWithShape="1">
          <a:blip r:embed="rId4" cstate="print">
            <a:extLst>
              <a:ext uri="{28A0092B-C50C-407E-A947-70E740481C1C}">
                <a14:useLocalDpi xmlns:a14="http://schemas.microsoft.com/office/drawing/2010/main" val="0"/>
              </a:ext>
            </a:extLst>
          </a:blip>
          <a:srcRect t="25516" b="29656"/>
          <a:stretch/>
        </p:blipFill>
        <p:spPr bwMode="auto">
          <a:xfrm>
            <a:off x="10113645" y="146686"/>
            <a:ext cx="1962150" cy="6191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286534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Definition of a time series data</a:t>
            </a:r>
            <a:endParaRPr lang="en-US" dirty="0"/>
          </a:p>
        </p:txBody>
      </p:sp>
      <p:sp>
        <p:nvSpPr>
          <p:cNvPr id="3" name="Content Placeholder 2"/>
          <p:cNvSpPr>
            <a:spLocks noGrp="1"/>
          </p:cNvSpPr>
          <p:nvPr>
            <p:ph idx="1"/>
          </p:nvPr>
        </p:nvSpPr>
        <p:spPr/>
        <p:txBody>
          <a:bodyPr>
            <a:normAutofit/>
          </a:bodyPr>
          <a:lstStyle/>
          <a:p>
            <a:pPr marL="0" indent="0">
              <a:buNone/>
            </a:pPr>
            <a:r>
              <a:rPr lang="en-US" i="1" dirty="0"/>
              <a:t>A time series is a sequential set of data points, typically measured over successive times.</a:t>
            </a:r>
          </a:p>
          <a:p>
            <a:pPr marL="0" indent="0">
              <a:buNone/>
            </a:pPr>
            <a:r>
              <a:rPr lang="en-US" dirty="0"/>
              <a:t>Mathematically, defined as a set of vectors x(t), t=0,1,2,3…..) where t represents the time elapsed</a:t>
            </a:r>
          </a:p>
        </p:txBody>
      </p:sp>
      <p:pic>
        <p:nvPicPr>
          <p:cNvPr id="4" name="Picture 3" descr="C:\Users\user\Desktop\Endicott 3.17\Design resources\Endicott Logo A4.png"/>
          <p:cNvPicPr/>
          <p:nvPr/>
        </p:nvPicPr>
        <p:blipFill rotWithShape="1">
          <a:blip r:embed="rId3" cstate="print">
            <a:extLst>
              <a:ext uri="{28A0092B-C50C-407E-A947-70E740481C1C}">
                <a14:useLocalDpi xmlns:a14="http://schemas.microsoft.com/office/drawing/2010/main" val="0"/>
              </a:ext>
            </a:extLst>
          </a:blip>
          <a:srcRect t="25516" b="29656"/>
          <a:stretch/>
        </p:blipFill>
        <p:spPr bwMode="auto">
          <a:xfrm>
            <a:off x="10113645" y="146686"/>
            <a:ext cx="1962150" cy="6191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920214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Time domain vs Frequency domain</a:t>
            </a:r>
            <a:endParaRPr lang="en-US" dirty="0"/>
          </a:p>
        </p:txBody>
      </p:sp>
      <p:sp>
        <p:nvSpPr>
          <p:cNvPr id="3" name="Content Placeholder 2"/>
          <p:cNvSpPr>
            <a:spLocks noGrp="1"/>
          </p:cNvSpPr>
          <p:nvPr>
            <p:ph idx="1"/>
          </p:nvPr>
        </p:nvSpPr>
        <p:spPr/>
        <p:txBody>
          <a:bodyPr>
            <a:normAutofit/>
          </a:bodyPr>
          <a:lstStyle/>
          <a:p>
            <a:pPr marL="0" indent="0" algn="just">
              <a:buNone/>
            </a:pPr>
            <a:r>
              <a:rPr lang="en-US" b="1" dirty="0"/>
              <a:t>Time domain </a:t>
            </a:r>
            <a:r>
              <a:rPr lang="en-US" dirty="0"/>
              <a:t>refers to the analysis of mathematical functions or signals or data with respect to time, rather than frequency</a:t>
            </a:r>
            <a:endParaRPr lang="en-US" b="1" dirty="0"/>
          </a:p>
          <a:p>
            <a:pPr marL="0" indent="0" algn="just">
              <a:buNone/>
            </a:pPr>
            <a:r>
              <a:rPr lang="en-US" b="1" dirty="0"/>
              <a:t>Frequency domain</a:t>
            </a:r>
            <a:r>
              <a:rPr lang="en-US" dirty="0"/>
              <a:t> refers to the analysis of mathematical functions or signals or data with respect to frequency, rather than time</a:t>
            </a:r>
          </a:p>
        </p:txBody>
      </p:sp>
      <p:pic>
        <p:nvPicPr>
          <p:cNvPr id="1026" name="Picture 2" descr="Image result for time domain and frequency doma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0415" y="3663949"/>
            <a:ext cx="5705475" cy="26479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user\Desktop\Endicott 3.17\Design resources\Endicott Logo A4.png"/>
          <p:cNvPicPr/>
          <p:nvPr/>
        </p:nvPicPr>
        <p:blipFill rotWithShape="1">
          <a:blip r:embed="rId4" cstate="print">
            <a:extLst>
              <a:ext uri="{28A0092B-C50C-407E-A947-70E740481C1C}">
                <a14:useLocalDpi xmlns:a14="http://schemas.microsoft.com/office/drawing/2010/main" val="0"/>
              </a:ext>
            </a:extLst>
          </a:blip>
          <a:srcRect t="25516" b="29656"/>
          <a:stretch/>
        </p:blipFill>
        <p:spPr bwMode="auto">
          <a:xfrm>
            <a:off x="10113645" y="146686"/>
            <a:ext cx="1962150" cy="6191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232565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Examples of time series data</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Ø"/>
            </a:pPr>
            <a:r>
              <a:rPr lang="en-US" dirty="0"/>
              <a:t>Profit earned by a company for each of the past five years</a:t>
            </a:r>
          </a:p>
          <a:p>
            <a:pPr>
              <a:buFont typeface="Wingdings" panose="05000000000000000000" pitchFamily="2" charset="2"/>
              <a:buChar char="Ø"/>
            </a:pPr>
            <a:r>
              <a:rPr lang="en-US" dirty="0"/>
              <a:t>Workers employed by a company for each of the past 15 years</a:t>
            </a:r>
          </a:p>
          <a:p>
            <a:pPr>
              <a:buFont typeface="Wingdings" panose="05000000000000000000" pitchFamily="2" charset="2"/>
              <a:buChar char="Ø"/>
            </a:pPr>
            <a:r>
              <a:rPr lang="en-US" dirty="0"/>
              <a:t>No of students registered for a examination in the institute for the past 5 years</a:t>
            </a:r>
          </a:p>
          <a:p>
            <a:pPr>
              <a:buFont typeface="Wingdings" panose="05000000000000000000" pitchFamily="2" charset="2"/>
              <a:buChar char="Ø"/>
            </a:pPr>
            <a:r>
              <a:rPr lang="en-US" dirty="0"/>
              <a:t>Weekly wholesale price index for each of the past 30 week</a:t>
            </a:r>
          </a:p>
          <a:p>
            <a:pPr>
              <a:buFont typeface="Wingdings" panose="05000000000000000000" pitchFamily="2" charset="2"/>
              <a:buChar char="Ø"/>
            </a:pPr>
            <a:r>
              <a:rPr lang="en-US" dirty="0"/>
              <a:t>No of road accidents in a city for each day for the past two years</a:t>
            </a:r>
          </a:p>
          <a:p>
            <a:pPr>
              <a:buFont typeface="Wingdings" panose="05000000000000000000" pitchFamily="2" charset="2"/>
              <a:buChar char="Ø"/>
            </a:pPr>
            <a:r>
              <a:rPr lang="en-US" dirty="0"/>
              <a:t>Many more………..</a:t>
            </a:r>
          </a:p>
        </p:txBody>
      </p:sp>
      <p:pic>
        <p:nvPicPr>
          <p:cNvPr id="4" name="Picture 3" descr="C:\Users\user\Desktop\Endicott 3.17\Design resources\Endicott Logo A4.png"/>
          <p:cNvPicPr/>
          <p:nvPr/>
        </p:nvPicPr>
        <p:blipFill rotWithShape="1">
          <a:blip r:embed="rId3" cstate="print">
            <a:extLst>
              <a:ext uri="{28A0092B-C50C-407E-A947-70E740481C1C}">
                <a14:useLocalDpi xmlns:a14="http://schemas.microsoft.com/office/drawing/2010/main" val="0"/>
              </a:ext>
            </a:extLst>
          </a:blip>
          <a:srcRect t="25516" b="29656"/>
          <a:stretch/>
        </p:blipFill>
        <p:spPr bwMode="auto">
          <a:xfrm>
            <a:off x="10113645" y="146686"/>
            <a:ext cx="1962150" cy="6191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20537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vs Discrete time series</a:t>
            </a:r>
          </a:p>
        </p:txBody>
      </p:sp>
      <p:sp>
        <p:nvSpPr>
          <p:cNvPr id="3" name="Content Placeholder 2"/>
          <p:cNvSpPr>
            <a:spLocks noGrp="1"/>
          </p:cNvSpPr>
          <p:nvPr>
            <p:ph idx="1"/>
          </p:nvPr>
        </p:nvSpPr>
        <p:spPr>
          <a:xfrm>
            <a:off x="838200" y="1825625"/>
            <a:ext cx="10515600" cy="4351338"/>
          </a:xfrm>
        </p:spPr>
        <p:txBody>
          <a:bodyPr>
            <a:normAutofit lnSpcReduction="10000"/>
          </a:bodyPr>
          <a:lstStyle/>
          <a:p>
            <a:pPr marL="0" indent="0">
              <a:buNone/>
            </a:pPr>
            <a:r>
              <a:rPr lang="en-US" dirty="0"/>
              <a:t>Continuous: observations are measured at every instance of time.</a:t>
            </a:r>
          </a:p>
          <a:p>
            <a:pPr marL="0" indent="0">
              <a:buNone/>
            </a:pPr>
            <a:r>
              <a:rPr lang="en-US" dirty="0"/>
              <a:t>Data comes from measuring and can take any value within a given range</a:t>
            </a:r>
          </a:p>
          <a:p>
            <a:pPr marL="0" indent="0">
              <a:buNone/>
            </a:pPr>
            <a:r>
              <a:rPr lang="en-US" dirty="0"/>
              <a:t>For example, weight of a banana, height of specific groups of people</a:t>
            </a:r>
          </a:p>
          <a:p>
            <a:pPr marL="0" indent="0">
              <a:buNone/>
            </a:pPr>
            <a:endParaRPr lang="en-US" dirty="0"/>
          </a:p>
          <a:p>
            <a:pPr marL="0" indent="0">
              <a:buNone/>
            </a:pPr>
            <a:r>
              <a:rPr lang="en-US" dirty="0"/>
              <a:t>Discrete: data can only take certain values</a:t>
            </a:r>
          </a:p>
          <a:p>
            <a:pPr marL="0" indent="0">
              <a:buNone/>
            </a:pPr>
            <a:r>
              <a:rPr lang="en-US" dirty="0"/>
              <a:t>For example, shoe sizes, no of children in a class, no of sweets in a packet</a:t>
            </a:r>
            <a:br>
              <a:rPr lang="en-US" dirty="0"/>
            </a:br>
            <a:br>
              <a:rPr lang="en-US" dirty="0"/>
            </a:br>
            <a:endParaRPr lang="en-US" dirty="0"/>
          </a:p>
        </p:txBody>
      </p:sp>
      <p:pic>
        <p:nvPicPr>
          <p:cNvPr id="1026" name="Picture 2" descr="example of continuous data 이미지 검색결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99" y="5335897"/>
            <a:ext cx="2359259" cy="15221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xample of continuous data 이미지 검색결과"/>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8101" y="4878072"/>
            <a:ext cx="3068889" cy="19799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user\Desktop\Endicott 3.17\Design resources\Endicott Logo A4.png"/>
          <p:cNvPicPr/>
          <p:nvPr/>
        </p:nvPicPr>
        <p:blipFill rotWithShape="1">
          <a:blip r:embed="rId5" cstate="print">
            <a:extLst>
              <a:ext uri="{28A0092B-C50C-407E-A947-70E740481C1C}">
                <a14:useLocalDpi xmlns:a14="http://schemas.microsoft.com/office/drawing/2010/main" val="0"/>
              </a:ext>
            </a:extLst>
          </a:blip>
          <a:srcRect t="25516" b="29656"/>
          <a:stretch/>
        </p:blipFill>
        <p:spPr bwMode="auto">
          <a:xfrm>
            <a:off x="10113645" y="146686"/>
            <a:ext cx="1962150" cy="6191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725898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r>
              <a:rPr lang="en-US" b="1" dirty="0"/>
              <a:t>More on Definition</a:t>
            </a:r>
          </a:p>
        </p:txBody>
      </p:sp>
      <p:sp>
        <p:nvSpPr>
          <p:cNvPr id="3" name="Content Placeholder 2"/>
          <p:cNvSpPr>
            <a:spLocks noGrp="1"/>
          </p:cNvSpPr>
          <p:nvPr>
            <p:ph idx="1"/>
          </p:nvPr>
        </p:nvSpPr>
        <p:spPr/>
        <p:txBody>
          <a:bodyPr>
            <a:normAutofit fontScale="70000" lnSpcReduction="20000"/>
          </a:bodyPr>
          <a:lstStyle/>
          <a:p>
            <a:pPr marL="0" indent="0">
              <a:buNone/>
            </a:pPr>
            <a:r>
              <a:rPr lang="en-US" i="1" dirty="0"/>
              <a:t>An ordered sequence of values of a variable at equally spaced time intervals</a:t>
            </a:r>
          </a:p>
          <a:p>
            <a:pPr marL="0" indent="0">
              <a:buNone/>
            </a:pPr>
            <a:r>
              <a:rPr lang="en-US" i="1" dirty="0"/>
              <a:t>Or</a:t>
            </a:r>
          </a:p>
          <a:p>
            <a:pPr marL="0" indent="0">
              <a:buNone/>
            </a:pPr>
            <a:r>
              <a:rPr lang="en-US" i="1" dirty="0"/>
              <a:t>A time series is a set of observation taken at specified times, usually</a:t>
            </a:r>
            <a:r>
              <a:rPr lang="en-US" dirty="0"/>
              <a:t> at equal intervals</a:t>
            </a:r>
          </a:p>
          <a:p>
            <a:pPr>
              <a:buFont typeface="Wingdings" panose="05000000000000000000" pitchFamily="2" charset="2"/>
              <a:buChar char="ü"/>
            </a:pPr>
            <a:r>
              <a:rPr lang="en-US" dirty="0"/>
              <a:t>Time series establish relation between </a:t>
            </a:r>
            <a:r>
              <a:rPr lang="en-US" dirty="0" err="1"/>
              <a:t>‘cause</a:t>
            </a:r>
            <a:r>
              <a:rPr lang="en-US" dirty="0"/>
              <a:t>’ and ‘effects’</a:t>
            </a:r>
          </a:p>
          <a:p>
            <a:pPr>
              <a:buFont typeface="Wingdings" panose="05000000000000000000" pitchFamily="2" charset="2"/>
              <a:buChar char="ü"/>
            </a:pPr>
            <a:r>
              <a:rPr lang="en-US" dirty="0"/>
              <a:t>One variable is ‘Time’ which is independent variable and second is ‘Data’ which is dependent variable</a:t>
            </a:r>
          </a:p>
          <a:p>
            <a:pPr marL="0" indent="0">
              <a:buNone/>
            </a:pPr>
            <a:endParaRPr lang="en-US" i="1" dirty="0"/>
          </a:p>
          <a:p>
            <a:pPr marL="0" indent="0">
              <a:buNone/>
            </a:pPr>
            <a:r>
              <a:rPr lang="en-US" b="1" dirty="0"/>
              <a:t>Applications</a:t>
            </a:r>
            <a:r>
              <a:rPr lang="en-US" dirty="0"/>
              <a:t>: </a:t>
            </a:r>
          </a:p>
          <a:p>
            <a:pPr marL="0" indent="0">
              <a:buNone/>
            </a:pPr>
            <a:r>
              <a:rPr lang="en-US" dirty="0"/>
              <a:t>The usage of time series models:</a:t>
            </a:r>
          </a:p>
          <a:p>
            <a:r>
              <a:rPr lang="en-US" dirty="0"/>
              <a:t>Obtain an understanding of the underlying forces and structure that produced the observed data</a:t>
            </a:r>
          </a:p>
          <a:p>
            <a:r>
              <a:rPr lang="en-US" dirty="0"/>
              <a:t>Fit a model and proceed to </a:t>
            </a:r>
            <a:r>
              <a:rPr lang="en-US" u="sng" dirty="0"/>
              <a:t>forecasting</a:t>
            </a:r>
            <a:r>
              <a:rPr lang="en-US" dirty="0"/>
              <a:t>, monitoring or even feedback and feedforward control.</a:t>
            </a:r>
            <a:endParaRPr lang="en-US" i="1" dirty="0"/>
          </a:p>
          <a:p>
            <a:pPr marL="0" indent="0">
              <a:buNone/>
            </a:pPr>
            <a:r>
              <a:rPr lang="en-US" i="1" dirty="0"/>
              <a:t>Time series methods take into account possible internal structure in the data</a:t>
            </a:r>
          </a:p>
          <a:p>
            <a:pPr marL="0" indent="0">
              <a:buNone/>
            </a:pPr>
            <a:endParaRPr lang="en-US" dirty="0"/>
          </a:p>
        </p:txBody>
      </p:sp>
      <p:pic>
        <p:nvPicPr>
          <p:cNvPr id="4" name="Picture 3" descr="C:\Users\user\Desktop\Endicott 3.17\Design resources\Endicott Logo A4.png"/>
          <p:cNvPicPr/>
          <p:nvPr/>
        </p:nvPicPr>
        <p:blipFill rotWithShape="1">
          <a:blip r:embed="rId3" cstate="print">
            <a:extLst>
              <a:ext uri="{28A0092B-C50C-407E-A947-70E740481C1C}">
                <a14:useLocalDpi xmlns:a14="http://schemas.microsoft.com/office/drawing/2010/main" val="0"/>
              </a:ext>
            </a:extLst>
          </a:blip>
          <a:srcRect t="25516" b="29656"/>
          <a:stretch/>
        </p:blipFill>
        <p:spPr bwMode="auto">
          <a:xfrm>
            <a:off x="10113645" y="146686"/>
            <a:ext cx="1962150" cy="6191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307425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time series data</a:t>
            </a:r>
          </a:p>
        </p:txBody>
      </p:sp>
      <p:sp>
        <p:nvSpPr>
          <p:cNvPr id="3" name="Content Placeholder 2"/>
          <p:cNvSpPr>
            <a:spLocks noGrp="1"/>
          </p:cNvSpPr>
          <p:nvPr>
            <p:ph idx="1"/>
          </p:nvPr>
        </p:nvSpPr>
        <p:spPr>
          <a:xfrm>
            <a:off x="838200" y="1825624"/>
            <a:ext cx="10515600" cy="4803775"/>
          </a:xfrm>
        </p:spPr>
        <p:txBody>
          <a:bodyPr>
            <a:normAutofit fontScale="92500"/>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1</a:t>
            </a:r>
            <a:r>
              <a:rPr lang="en-US" baseline="30000" dirty="0"/>
              <a:t>st</a:t>
            </a:r>
            <a:r>
              <a:rPr lang="en-US" dirty="0"/>
              <a:t> example: sale of milk packets is decreasing from Monday to Friday and then start to rise</a:t>
            </a:r>
          </a:p>
          <a:p>
            <a:r>
              <a:rPr lang="en-US" dirty="0"/>
              <a:t>2</a:t>
            </a:r>
            <a:r>
              <a:rPr lang="en-US" baseline="30000" dirty="0"/>
              <a:t>nd</a:t>
            </a:r>
            <a:r>
              <a:rPr lang="en-US" dirty="0"/>
              <a:t> example population of a particular country is continuously increasing</a:t>
            </a:r>
          </a:p>
          <a:p>
            <a:endParaRPr lang="en-US" dirty="0"/>
          </a:p>
        </p:txBody>
      </p:sp>
      <p:pic>
        <p:nvPicPr>
          <p:cNvPr id="4" name="Picture 3"/>
          <p:cNvPicPr>
            <a:picLocks noChangeAspect="1"/>
          </p:cNvPicPr>
          <p:nvPr/>
        </p:nvPicPr>
        <p:blipFill rotWithShape="1">
          <a:blip r:embed="rId3"/>
          <a:srcRect l="16667" t="29913" r="39334" b="33731"/>
          <a:stretch/>
        </p:blipFill>
        <p:spPr>
          <a:xfrm>
            <a:off x="1127760" y="1996440"/>
            <a:ext cx="6171398" cy="2868272"/>
          </a:xfrm>
          <a:prstGeom prst="rect">
            <a:avLst/>
          </a:prstGeom>
        </p:spPr>
      </p:pic>
      <p:pic>
        <p:nvPicPr>
          <p:cNvPr id="5" name="Picture 4" descr="C:\Users\user\Desktop\Endicott 3.17\Design resources\Endicott Logo A4.png"/>
          <p:cNvPicPr/>
          <p:nvPr/>
        </p:nvPicPr>
        <p:blipFill rotWithShape="1">
          <a:blip r:embed="rId4" cstate="print">
            <a:extLst>
              <a:ext uri="{28A0092B-C50C-407E-A947-70E740481C1C}">
                <a14:useLocalDpi xmlns:a14="http://schemas.microsoft.com/office/drawing/2010/main" val="0"/>
              </a:ext>
            </a:extLst>
          </a:blip>
          <a:srcRect t="25516" b="29656"/>
          <a:stretch/>
        </p:blipFill>
        <p:spPr bwMode="auto">
          <a:xfrm>
            <a:off x="10113645" y="146686"/>
            <a:ext cx="1962150" cy="6191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975380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Forecasting</a:t>
            </a:r>
          </a:p>
        </p:txBody>
      </p:sp>
      <p:sp>
        <p:nvSpPr>
          <p:cNvPr id="3" name="Content Placeholder 2"/>
          <p:cNvSpPr>
            <a:spLocks noGrp="1"/>
          </p:cNvSpPr>
          <p:nvPr>
            <p:ph idx="1"/>
          </p:nvPr>
        </p:nvSpPr>
        <p:spPr/>
        <p:txBody>
          <a:bodyPr>
            <a:normAutofit/>
          </a:bodyPr>
          <a:lstStyle/>
          <a:p>
            <a:pPr marL="0" indent="0">
              <a:buNone/>
            </a:pPr>
            <a:r>
              <a:rPr lang="en-US" dirty="0"/>
              <a:t>Analyze time series data to detect the pattern that will help us to forecast future values of the time series</a:t>
            </a:r>
          </a:p>
          <a:p>
            <a:pPr marL="0" indent="0">
              <a:buNone/>
            </a:pPr>
            <a:endParaRPr lang="en-US" dirty="0"/>
          </a:p>
          <a:p>
            <a:pPr marL="0" indent="0">
              <a:buNone/>
            </a:pPr>
            <a:r>
              <a:rPr lang="en-US" dirty="0"/>
              <a:t>For example, University often try to forecast the number of students who will be applying for their institution</a:t>
            </a:r>
          </a:p>
          <a:p>
            <a:pPr marL="0" indent="0">
              <a:buNone/>
            </a:pPr>
            <a:r>
              <a:rPr lang="en-US" dirty="0"/>
              <a:t>Many company attempt to predicts the demand for their products and their share of the market</a:t>
            </a:r>
          </a:p>
          <a:p>
            <a:pPr marL="0" indent="0">
              <a:buNone/>
            </a:pPr>
            <a:endParaRPr lang="en-US" dirty="0"/>
          </a:p>
          <a:p>
            <a:pPr marL="0" indent="0">
              <a:buNone/>
            </a:pPr>
            <a:endParaRPr lang="en-US" dirty="0"/>
          </a:p>
        </p:txBody>
      </p:sp>
      <p:pic>
        <p:nvPicPr>
          <p:cNvPr id="4" name="Picture 3" descr="C:\Users\user\Desktop\Endicott 3.17\Design resources\Endicott Logo A4.png"/>
          <p:cNvPicPr/>
          <p:nvPr/>
        </p:nvPicPr>
        <p:blipFill rotWithShape="1">
          <a:blip r:embed="rId2" cstate="print">
            <a:extLst>
              <a:ext uri="{28A0092B-C50C-407E-A947-70E740481C1C}">
                <a14:useLocalDpi xmlns:a14="http://schemas.microsoft.com/office/drawing/2010/main" val="0"/>
              </a:ext>
            </a:extLst>
          </a:blip>
          <a:srcRect t="25516" b="29656"/>
          <a:stretch/>
        </p:blipFill>
        <p:spPr bwMode="auto">
          <a:xfrm>
            <a:off x="10113645" y="146686"/>
            <a:ext cx="1962150" cy="6191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57152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Course Text: </a:t>
            </a:r>
            <a:endParaRPr lang="en-US" dirty="0"/>
          </a:p>
        </p:txBody>
      </p:sp>
      <p:sp>
        <p:nvSpPr>
          <p:cNvPr id="3" name="Content Placeholder 2"/>
          <p:cNvSpPr>
            <a:spLocks noGrp="1"/>
          </p:cNvSpPr>
          <p:nvPr>
            <p:ph idx="1"/>
          </p:nvPr>
        </p:nvSpPr>
        <p:spPr/>
        <p:txBody>
          <a:bodyPr>
            <a:normAutofit/>
          </a:bodyPr>
          <a:lstStyle/>
          <a:p>
            <a:pPr latinLnBrk="1"/>
            <a:r>
              <a:rPr lang="en-US" altLang="ko-KR" b="1" dirty="0"/>
              <a:t>The course objectives are:</a:t>
            </a:r>
            <a:endParaRPr lang="ko-KR" altLang="ko-KR" b="1" dirty="0"/>
          </a:p>
          <a:p>
            <a:pPr lvl="0" latinLnBrk="1"/>
            <a:r>
              <a:rPr lang="en-US" altLang="ko-KR" sz="2400" dirty="0">
                <a:latin typeface="Times New Roman" panose="02020603050405020304" pitchFamily="18" charset="0"/>
                <a:cs typeface="Times New Roman" panose="02020603050405020304" pitchFamily="18" charset="0"/>
              </a:rPr>
              <a:t>To understand the basic on different types of data and its characteristics</a:t>
            </a:r>
            <a:endParaRPr lang="ko-KR" altLang="ko-KR" sz="2400" dirty="0">
              <a:latin typeface="Times New Roman" panose="02020603050405020304" pitchFamily="18" charset="0"/>
              <a:cs typeface="Times New Roman" panose="02020603050405020304" pitchFamily="18" charset="0"/>
            </a:endParaRPr>
          </a:p>
          <a:p>
            <a:pPr lvl="0" latinLnBrk="1"/>
            <a:r>
              <a:rPr lang="en-US" altLang="ko-KR" sz="2400" dirty="0">
                <a:latin typeface="Times New Roman" panose="02020603050405020304" pitchFamily="18" charset="0"/>
                <a:cs typeface="Times New Roman" panose="02020603050405020304" pitchFamily="18" charset="0"/>
              </a:rPr>
              <a:t>To apply techniques about optimization and tuning to improve run-time of classification algorithms</a:t>
            </a:r>
            <a:endParaRPr lang="ko-KR" altLang="ko-KR" sz="2400" dirty="0">
              <a:latin typeface="Times New Roman" panose="02020603050405020304" pitchFamily="18" charset="0"/>
              <a:cs typeface="Times New Roman" panose="02020603050405020304" pitchFamily="18" charset="0"/>
            </a:endParaRPr>
          </a:p>
          <a:p>
            <a:pPr lvl="0" latinLnBrk="1"/>
            <a:r>
              <a:rPr lang="en-US" altLang="ko-KR" sz="2400" dirty="0">
                <a:latin typeface="Times New Roman" panose="02020603050405020304" pitchFamily="18" charset="0"/>
                <a:cs typeface="Times New Roman" panose="02020603050405020304" pitchFamily="18" charset="0"/>
              </a:rPr>
              <a:t>To build predictive models using a variety of AI based learning techniques</a:t>
            </a:r>
            <a:endParaRPr lang="ko-KR" altLang="ko-KR" sz="2400" dirty="0">
              <a:latin typeface="Times New Roman" panose="02020603050405020304" pitchFamily="18" charset="0"/>
              <a:cs typeface="Times New Roman" panose="02020603050405020304" pitchFamily="18" charset="0"/>
            </a:endParaRPr>
          </a:p>
          <a:p>
            <a:pPr lvl="0" latinLnBrk="1"/>
            <a:r>
              <a:rPr lang="en-US" altLang="ko-KR" sz="2400" dirty="0">
                <a:latin typeface="Times New Roman" panose="02020603050405020304" pitchFamily="18" charset="0"/>
                <a:cs typeface="Times New Roman" panose="02020603050405020304" pitchFamily="18" charset="0"/>
              </a:rPr>
              <a:t>To analyze and compare the performances of learned models using suitable metrics</a:t>
            </a:r>
            <a:endParaRPr lang="ko-KR" altLang="ko-KR" sz="2400" dirty="0">
              <a:latin typeface="Times New Roman" panose="02020603050405020304" pitchFamily="18" charset="0"/>
              <a:cs typeface="Times New Roman" panose="02020603050405020304" pitchFamily="18" charset="0"/>
            </a:endParaRPr>
          </a:p>
          <a:p>
            <a:pPr lvl="0" latinLnBrk="1"/>
            <a:r>
              <a:rPr lang="en-US" altLang="ko-KR" sz="2400" dirty="0">
                <a:latin typeface="Times New Roman" panose="02020603050405020304" pitchFamily="18" charset="0"/>
                <a:cs typeface="Times New Roman" panose="02020603050405020304" pitchFamily="18" charset="0"/>
              </a:rPr>
              <a:t>To understand and apply deep learning techniques for solving problems</a:t>
            </a:r>
            <a:endParaRPr lang="ko-KR" altLang="ko-KR" sz="2400" dirty="0">
              <a:latin typeface="Times New Roman" panose="02020603050405020304" pitchFamily="18" charset="0"/>
              <a:cs typeface="Times New Roman" panose="02020603050405020304" pitchFamily="18" charset="0"/>
            </a:endParaRPr>
          </a:p>
        </p:txBody>
      </p:sp>
      <p:pic>
        <p:nvPicPr>
          <p:cNvPr id="4" name="Picture 3" descr="C:\Users\user\Desktop\Endicott 3.17\Design resources\Endicott Logo A4.png">
            <a:extLst>
              <a:ext uri="{FF2B5EF4-FFF2-40B4-BE49-F238E27FC236}">
                <a16:creationId xmlns:a16="http://schemas.microsoft.com/office/drawing/2014/main" id="{307EF2A0-BF7F-43FF-BFEE-D2437F9848E7}"/>
              </a:ext>
            </a:extLst>
          </p:cNvPr>
          <p:cNvPicPr/>
          <p:nvPr/>
        </p:nvPicPr>
        <p:blipFill rotWithShape="1">
          <a:blip r:embed="rId2" cstate="print">
            <a:extLst>
              <a:ext uri="{28A0092B-C50C-407E-A947-70E740481C1C}">
                <a14:useLocalDpi xmlns:a14="http://schemas.microsoft.com/office/drawing/2010/main" val="0"/>
              </a:ext>
            </a:extLst>
          </a:blip>
          <a:srcRect t="25516" b="29656"/>
          <a:stretch/>
        </p:blipFill>
        <p:spPr bwMode="auto">
          <a:xfrm>
            <a:off x="10113645" y="146686"/>
            <a:ext cx="1962150" cy="6191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773889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of Time Series Analysis</a:t>
            </a:r>
          </a:p>
        </p:txBody>
      </p:sp>
      <p:sp>
        <p:nvSpPr>
          <p:cNvPr id="3" name="Content Placeholder 2"/>
          <p:cNvSpPr>
            <a:spLocks noGrp="1"/>
          </p:cNvSpPr>
          <p:nvPr>
            <p:ph idx="1"/>
          </p:nvPr>
        </p:nvSpPr>
        <p:spPr/>
        <p:txBody>
          <a:bodyPr>
            <a:normAutofit fontScale="77500" lnSpcReduction="20000"/>
          </a:bodyPr>
          <a:lstStyle/>
          <a:p>
            <a:pPr marL="0" indent="0">
              <a:buNone/>
            </a:pPr>
            <a:r>
              <a:rPr lang="en-US" dirty="0"/>
              <a:t>Time Series Analysis is used for many applications such as:</a:t>
            </a:r>
          </a:p>
          <a:p>
            <a:r>
              <a:rPr lang="en-US" dirty="0"/>
              <a:t>Economic Forecasting</a:t>
            </a:r>
          </a:p>
          <a:p>
            <a:r>
              <a:rPr lang="en-US" dirty="0"/>
              <a:t>Sales Forecasting</a:t>
            </a:r>
          </a:p>
          <a:p>
            <a:r>
              <a:rPr lang="en-US" dirty="0"/>
              <a:t>Budgetary Analysis</a:t>
            </a:r>
          </a:p>
          <a:p>
            <a:r>
              <a:rPr lang="en-US" dirty="0"/>
              <a:t>Stock Market Analysis</a:t>
            </a:r>
          </a:p>
          <a:p>
            <a:r>
              <a:rPr lang="en-US" dirty="0"/>
              <a:t>Yield Projections</a:t>
            </a:r>
          </a:p>
          <a:p>
            <a:r>
              <a:rPr lang="en-US" dirty="0"/>
              <a:t>Process and Quality Control</a:t>
            </a:r>
          </a:p>
          <a:p>
            <a:r>
              <a:rPr lang="en-US" dirty="0"/>
              <a:t>Inventory/stock Studies</a:t>
            </a:r>
          </a:p>
          <a:p>
            <a:r>
              <a:rPr lang="en-US" dirty="0"/>
              <a:t>Workload Projections</a:t>
            </a:r>
          </a:p>
          <a:p>
            <a:r>
              <a:rPr lang="en-US" dirty="0"/>
              <a:t>Utility Studies</a:t>
            </a:r>
          </a:p>
          <a:p>
            <a:r>
              <a:rPr lang="en-US" dirty="0"/>
              <a:t>Census Analysis</a:t>
            </a:r>
          </a:p>
          <a:p>
            <a:r>
              <a:rPr lang="en-US" dirty="0"/>
              <a:t>and many, many more...</a:t>
            </a:r>
          </a:p>
        </p:txBody>
      </p:sp>
      <p:pic>
        <p:nvPicPr>
          <p:cNvPr id="4" name="Picture 3" descr="C:\Users\user\Desktop\Endicott 3.17\Design resources\Endicott Logo A4.png"/>
          <p:cNvPicPr/>
          <p:nvPr/>
        </p:nvPicPr>
        <p:blipFill rotWithShape="1">
          <a:blip r:embed="rId3" cstate="print">
            <a:extLst>
              <a:ext uri="{28A0092B-C50C-407E-A947-70E740481C1C}">
                <a14:useLocalDpi xmlns:a14="http://schemas.microsoft.com/office/drawing/2010/main" val="0"/>
              </a:ext>
            </a:extLst>
          </a:blip>
          <a:srcRect t="25516" b="29656"/>
          <a:stretch/>
        </p:blipFill>
        <p:spPr bwMode="auto">
          <a:xfrm>
            <a:off x="10113645" y="146686"/>
            <a:ext cx="1962150" cy="6191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103134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 of Time Series</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The changes in the time series effected by Economic, Social, Natural, Industrial, Political Reasons</a:t>
            </a:r>
          </a:p>
          <a:p>
            <a:pPr>
              <a:buFont typeface="Wingdings" panose="05000000000000000000" pitchFamily="2" charset="2"/>
              <a:buChar char="Ø"/>
            </a:pPr>
            <a:r>
              <a:rPr lang="en-US" dirty="0"/>
              <a:t>These reasons are components of time series</a:t>
            </a:r>
          </a:p>
          <a:p>
            <a:pPr>
              <a:buFont typeface="Wingdings" panose="05000000000000000000" pitchFamily="2" charset="2"/>
              <a:buChar char="Ø"/>
            </a:pPr>
            <a:r>
              <a:rPr lang="en-US" dirty="0"/>
              <a:t>Components of a Time series:</a:t>
            </a:r>
          </a:p>
          <a:p>
            <a:pPr>
              <a:buFont typeface="Wingdings" panose="05000000000000000000" pitchFamily="2" charset="2"/>
              <a:buChar char="Ø"/>
            </a:pPr>
            <a:r>
              <a:rPr lang="en-US" dirty="0"/>
              <a:t>Trend (T)</a:t>
            </a:r>
          </a:p>
          <a:p>
            <a:pPr>
              <a:buFont typeface="Wingdings" panose="05000000000000000000" pitchFamily="2" charset="2"/>
              <a:buChar char="Ø"/>
            </a:pPr>
            <a:r>
              <a:rPr lang="en-US" dirty="0"/>
              <a:t>Seasonal variation (S)</a:t>
            </a:r>
          </a:p>
          <a:p>
            <a:pPr>
              <a:buFont typeface="Wingdings" panose="05000000000000000000" pitchFamily="2" charset="2"/>
              <a:buChar char="Ø"/>
            </a:pPr>
            <a:r>
              <a:rPr lang="en-US" dirty="0"/>
              <a:t>Cyclical variation (C)</a:t>
            </a:r>
          </a:p>
          <a:p>
            <a:pPr>
              <a:buFont typeface="Wingdings" panose="05000000000000000000" pitchFamily="2" charset="2"/>
              <a:buChar char="Ø"/>
            </a:pPr>
            <a:r>
              <a:rPr lang="en-US" dirty="0"/>
              <a:t>Irregular variation (I)</a:t>
            </a:r>
          </a:p>
          <a:p>
            <a:pPr marL="0" indent="0">
              <a:buNone/>
            </a:pPr>
            <a:endParaRPr lang="en-US" dirty="0"/>
          </a:p>
        </p:txBody>
      </p:sp>
      <p:pic>
        <p:nvPicPr>
          <p:cNvPr id="4" name="Picture 2" descr="time series analysis"/>
          <p:cNvPicPr>
            <a:picLocks noChangeAspect="1" noChangeArrowheads="1"/>
          </p:cNvPicPr>
          <p:nvPr/>
        </p:nvPicPr>
        <p:blipFill rotWithShape="1">
          <a:blip r:embed="rId2">
            <a:extLst>
              <a:ext uri="{28A0092B-C50C-407E-A947-70E740481C1C}">
                <a14:useLocalDpi xmlns:a14="http://schemas.microsoft.com/office/drawing/2010/main" val="0"/>
              </a:ext>
            </a:extLst>
          </a:blip>
          <a:srcRect l="5689" t="7926" r="3519" b="10608"/>
          <a:stretch/>
        </p:blipFill>
        <p:spPr bwMode="auto">
          <a:xfrm>
            <a:off x="4802550" y="3799681"/>
            <a:ext cx="6551250" cy="27839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user\Desktop\Endicott 3.17\Design resources\Endicott Logo A4.png"/>
          <p:cNvPicPr/>
          <p:nvPr/>
        </p:nvPicPr>
        <p:blipFill rotWithShape="1">
          <a:blip r:embed="rId3" cstate="print">
            <a:extLst>
              <a:ext uri="{28A0092B-C50C-407E-A947-70E740481C1C}">
                <a14:useLocalDpi xmlns:a14="http://schemas.microsoft.com/office/drawing/2010/main" val="0"/>
              </a:ext>
            </a:extLst>
          </a:blip>
          <a:srcRect t="25516" b="29656"/>
          <a:stretch/>
        </p:blipFill>
        <p:spPr bwMode="auto">
          <a:xfrm>
            <a:off x="10113645" y="146686"/>
            <a:ext cx="1962150" cy="6191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029550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Secular trend</a:t>
            </a:r>
          </a:p>
        </p:txBody>
      </p:sp>
      <p:sp>
        <p:nvSpPr>
          <p:cNvPr id="3" name="Content Placeholder 2"/>
          <p:cNvSpPr>
            <a:spLocks noGrp="1"/>
          </p:cNvSpPr>
          <p:nvPr>
            <p:ph idx="1"/>
          </p:nvPr>
        </p:nvSpPr>
        <p:spPr/>
        <p:txBody>
          <a:bodyPr>
            <a:normAutofit fontScale="92500" lnSpcReduction="10000"/>
          </a:bodyPr>
          <a:lstStyle/>
          <a:p>
            <a:pPr algn="just">
              <a:buFont typeface="Wingdings" panose="05000000000000000000" pitchFamily="2" charset="2"/>
              <a:buChar char="Ø"/>
            </a:pPr>
            <a:r>
              <a:rPr lang="en-US" dirty="0"/>
              <a:t> It is relatively consistent movement of a variable over a long period</a:t>
            </a:r>
          </a:p>
          <a:p>
            <a:pPr algn="just">
              <a:buFont typeface="Wingdings" panose="05000000000000000000" pitchFamily="2" charset="2"/>
              <a:buChar char="Ø"/>
            </a:pPr>
            <a:r>
              <a:rPr lang="en-US" dirty="0"/>
              <a:t>Basic tendency of a series to grow or decline over a period of time</a:t>
            </a:r>
          </a:p>
          <a:p>
            <a:pPr algn="just">
              <a:buFont typeface="Wingdings" panose="05000000000000000000" pitchFamily="2" charset="2"/>
              <a:buChar char="Ø"/>
            </a:pPr>
            <a:r>
              <a:rPr lang="en-US" dirty="0"/>
              <a:t>The increase or decrease in the movements of time series </a:t>
            </a:r>
          </a:p>
          <a:p>
            <a:pPr algn="just">
              <a:buFont typeface="Wingdings" panose="05000000000000000000" pitchFamily="2" charset="2"/>
              <a:buChar char="Ø"/>
            </a:pPr>
            <a:r>
              <a:rPr lang="en-US" dirty="0"/>
              <a:t>Upward or downward trend may be due to </a:t>
            </a:r>
          </a:p>
          <a:p>
            <a:pPr marL="0" indent="0" algn="just">
              <a:buNone/>
            </a:pPr>
            <a:r>
              <a:rPr lang="en-US" dirty="0"/>
              <a:t>-&gt; increase in population (ex. population increases over a period of time, price increases over a period of years)</a:t>
            </a:r>
          </a:p>
          <a:p>
            <a:pPr marL="0" indent="0" algn="just">
              <a:buNone/>
            </a:pPr>
            <a:r>
              <a:rPr lang="en-US" dirty="0"/>
              <a:t> -&gt; change in technological progress</a:t>
            </a:r>
          </a:p>
          <a:p>
            <a:pPr marL="0" indent="0" algn="just">
              <a:buNone/>
            </a:pPr>
            <a:r>
              <a:rPr lang="en-US" dirty="0"/>
              <a:t> -&gt; large scale shift in consumers demands (ex. sale of a commodity may decrease over a period of time as better products coming in the market)</a:t>
            </a:r>
          </a:p>
          <a:p>
            <a:pPr marL="0" indent="0" algn="just">
              <a:buNone/>
            </a:pPr>
            <a:r>
              <a:rPr lang="en-US" dirty="0"/>
              <a:t>Not always linear</a:t>
            </a:r>
          </a:p>
          <a:p>
            <a:pPr marL="0" indent="0">
              <a:buNone/>
            </a:pPr>
            <a:endParaRPr lang="en-US" dirty="0"/>
          </a:p>
        </p:txBody>
      </p:sp>
      <p:pic>
        <p:nvPicPr>
          <p:cNvPr id="4"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20071" y="96319"/>
            <a:ext cx="2514600" cy="159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1" r="11399"/>
          <a:stretch/>
        </p:blipFill>
        <p:spPr bwMode="auto">
          <a:xfrm>
            <a:off x="7353257" y="5518484"/>
            <a:ext cx="1870953" cy="1339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C:\Users\user\Desktop\Endicott 3.17\Design resources\Endicott Logo A4.png"/>
          <p:cNvPicPr/>
          <p:nvPr/>
        </p:nvPicPr>
        <p:blipFill rotWithShape="1">
          <a:blip r:embed="rId5" cstate="print">
            <a:extLst>
              <a:ext uri="{28A0092B-C50C-407E-A947-70E740481C1C}">
                <a14:useLocalDpi xmlns:a14="http://schemas.microsoft.com/office/drawing/2010/main" val="0"/>
              </a:ext>
            </a:extLst>
          </a:blip>
          <a:srcRect t="25516" b="29656"/>
          <a:stretch/>
        </p:blipFill>
        <p:spPr bwMode="auto">
          <a:xfrm>
            <a:off x="10113645" y="146686"/>
            <a:ext cx="1962150" cy="6191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599091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dirty="0"/>
              <a:t>Secular trend is influenced by </a:t>
            </a:r>
          </a:p>
        </p:txBody>
      </p:sp>
      <p:sp>
        <p:nvSpPr>
          <p:cNvPr id="3" name="Content Placeholder 2"/>
          <p:cNvSpPr>
            <a:spLocks noGrp="1"/>
          </p:cNvSpPr>
          <p:nvPr>
            <p:ph idx="1"/>
          </p:nvPr>
        </p:nvSpPr>
        <p:spPr/>
        <p:txBody>
          <a:bodyPr/>
          <a:lstStyle/>
          <a:p>
            <a:pPr algn="just">
              <a:buFont typeface="Wingdings" panose="05000000000000000000" pitchFamily="2" charset="2"/>
              <a:buChar char="Ø"/>
            </a:pPr>
            <a:r>
              <a:rPr lang="en-US" dirty="0"/>
              <a:t>Population</a:t>
            </a:r>
          </a:p>
          <a:p>
            <a:pPr algn="just">
              <a:buFont typeface="Wingdings" panose="05000000000000000000" pitchFamily="2" charset="2"/>
              <a:buChar char="Ø"/>
            </a:pPr>
            <a:r>
              <a:rPr lang="en-US" dirty="0"/>
              <a:t>Productivity improvement</a:t>
            </a:r>
          </a:p>
          <a:p>
            <a:pPr algn="just">
              <a:buFont typeface="Wingdings" panose="05000000000000000000" pitchFamily="2" charset="2"/>
              <a:buChar char="Ø"/>
            </a:pPr>
            <a:r>
              <a:rPr lang="en-US" dirty="0"/>
              <a:t>Technological changes</a:t>
            </a:r>
          </a:p>
          <a:p>
            <a:pPr algn="just">
              <a:buFont typeface="Wingdings" panose="05000000000000000000" pitchFamily="2" charset="2"/>
              <a:buChar char="Ø"/>
            </a:pPr>
            <a:r>
              <a:rPr lang="en-US" dirty="0"/>
              <a:t>Market changes</a:t>
            </a:r>
          </a:p>
          <a:p>
            <a:pPr marL="0" indent="0">
              <a:buNone/>
            </a:pPr>
            <a:endParaRPr lang="en-US" dirty="0"/>
          </a:p>
        </p:txBody>
      </p:sp>
      <p:pic>
        <p:nvPicPr>
          <p:cNvPr id="4" name="Picture 3" descr="C:\Users\user\Desktop\Endicott 3.17\Design resources\Endicott Logo A4.png"/>
          <p:cNvPicPr/>
          <p:nvPr/>
        </p:nvPicPr>
        <p:blipFill rotWithShape="1">
          <a:blip r:embed="rId2" cstate="print">
            <a:extLst>
              <a:ext uri="{28A0092B-C50C-407E-A947-70E740481C1C}">
                <a14:useLocalDpi xmlns:a14="http://schemas.microsoft.com/office/drawing/2010/main" val="0"/>
              </a:ext>
            </a:extLst>
          </a:blip>
          <a:srcRect t="25516" b="29656"/>
          <a:stretch/>
        </p:blipFill>
        <p:spPr bwMode="auto">
          <a:xfrm>
            <a:off x="10113645" y="146686"/>
            <a:ext cx="1962150" cy="6191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791533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
            <a:r>
              <a:rPr lang="en-US" sz="3600" dirty="0"/>
              <a:t>Commonly used methods for depicting secular trends</a:t>
            </a:r>
          </a:p>
        </p:txBody>
      </p:sp>
      <p:sp>
        <p:nvSpPr>
          <p:cNvPr id="3" name="Content Placeholder 2"/>
          <p:cNvSpPr>
            <a:spLocks noGrp="1"/>
          </p:cNvSpPr>
          <p:nvPr>
            <p:ph idx="1"/>
          </p:nvPr>
        </p:nvSpPr>
        <p:spPr/>
        <p:txBody>
          <a:bodyPr/>
          <a:lstStyle/>
          <a:p>
            <a:pPr algn="just">
              <a:buFont typeface="Wingdings" panose="05000000000000000000" pitchFamily="2" charset="2"/>
              <a:buChar char="Ø"/>
            </a:pPr>
            <a:r>
              <a:rPr lang="en-US" dirty="0"/>
              <a:t> Freehand drawing</a:t>
            </a:r>
          </a:p>
          <a:p>
            <a:pPr algn="just">
              <a:buFont typeface="Wingdings" panose="05000000000000000000" pitchFamily="2" charset="2"/>
              <a:buChar char="Ø"/>
            </a:pPr>
            <a:r>
              <a:rPr lang="en-US" dirty="0"/>
              <a:t> Semi-average</a:t>
            </a:r>
          </a:p>
          <a:p>
            <a:pPr algn="just">
              <a:buFont typeface="Wingdings" panose="05000000000000000000" pitchFamily="2" charset="2"/>
              <a:buChar char="Ø"/>
            </a:pPr>
            <a:r>
              <a:rPr lang="en-US" dirty="0"/>
              <a:t> Least-square method</a:t>
            </a:r>
          </a:p>
          <a:p>
            <a:pPr algn="just">
              <a:buFont typeface="Wingdings" panose="05000000000000000000" pitchFamily="2" charset="2"/>
              <a:buChar char="Ø"/>
            </a:pPr>
            <a:r>
              <a:rPr lang="en-US" dirty="0"/>
              <a:t> Exponential smoothing</a:t>
            </a:r>
          </a:p>
          <a:p>
            <a:pPr algn="just">
              <a:buFont typeface="Wingdings" panose="05000000000000000000" pitchFamily="2" charset="2"/>
              <a:buChar char="Ø"/>
            </a:pPr>
            <a:endParaRPr lang="en-US" dirty="0"/>
          </a:p>
          <a:p>
            <a:pPr marL="0" indent="0">
              <a:buNone/>
            </a:pPr>
            <a:endParaRPr lang="en-US" dirty="0"/>
          </a:p>
        </p:txBody>
      </p:sp>
      <p:pic>
        <p:nvPicPr>
          <p:cNvPr id="4" name="Picture 3" descr="C:\Users\user\Desktop\Endicott 3.17\Design resources\Endicott Logo A4.png"/>
          <p:cNvPicPr/>
          <p:nvPr/>
        </p:nvPicPr>
        <p:blipFill rotWithShape="1">
          <a:blip r:embed="rId3" cstate="print">
            <a:extLst>
              <a:ext uri="{28A0092B-C50C-407E-A947-70E740481C1C}">
                <a14:useLocalDpi xmlns:a14="http://schemas.microsoft.com/office/drawing/2010/main" val="0"/>
              </a:ext>
            </a:extLst>
          </a:blip>
          <a:srcRect t="25516" b="29656"/>
          <a:stretch/>
        </p:blipFill>
        <p:spPr bwMode="auto">
          <a:xfrm>
            <a:off x="10113645" y="146686"/>
            <a:ext cx="1962150" cy="6191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392391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Freehand drawing</a:t>
            </a:r>
          </a:p>
        </p:txBody>
      </p:sp>
      <p:sp>
        <p:nvSpPr>
          <p:cNvPr id="3" name="Content Placeholder 2"/>
          <p:cNvSpPr>
            <a:spLocks noGrp="1"/>
          </p:cNvSpPr>
          <p:nvPr>
            <p:ph idx="1"/>
          </p:nvPr>
        </p:nvSpPr>
        <p:spPr/>
        <p:txBody>
          <a:bodyPr/>
          <a:lstStyle/>
          <a:p>
            <a:pPr algn="just">
              <a:buFont typeface="Wingdings" panose="05000000000000000000" pitchFamily="2" charset="2"/>
              <a:buChar char="Ø"/>
            </a:pPr>
            <a:r>
              <a:rPr lang="en-US" dirty="0"/>
              <a:t> Plotting the data on a scatter diagram</a:t>
            </a:r>
          </a:p>
          <a:p>
            <a:pPr algn="just">
              <a:buFont typeface="Wingdings" panose="05000000000000000000" pitchFamily="2" charset="2"/>
              <a:buChar char="Ø"/>
            </a:pPr>
            <a:r>
              <a:rPr lang="en-US" dirty="0"/>
              <a:t> A scatterplot displays the relationship between 2 numeric variables. For each data point, the value of its first variable is represented on the X axis, the second on the Y axis.</a:t>
            </a:r>
          </a:p>
          <a:p>
            <a:pPr algn="just">
              <a:buFont typeface="Wingdings" panose="05000000000000000000" pitchFamily="2" charset="2"/>
              <a:buChar char="Ø"/>
            </a:pPr>
            <a:endParaRPr lang="en-US" dirty="0"/>
          </a:p>
          <a:p>
            <a:pPr marL="0" indent="0">
              <a:buNone/>
            </a:pPr>
            <a:endParaRPr lang="en-US" dirty="0"/>
          </a:p>
        </p:txBody>
      </p:sp>
      <p:pic>
        <p:nvPicPr>
          <p:cNvPr id="4" name="Picture 3"/>
          <p:cNvPicPr>
            <a:picLocks noChangeAspect="1"/>
          </p:cNvPicPr>
          <p:nvPr/>
        </p:nvPicPr>
        <p:blipFill rotWithShape="1">
          <a:blip r:embed="rId3"/>
          <a:srcRect l="39000" t="28371" r="37250" b="28666"/>
          <a:stretch/>
        </p:blipFill>
        <p:spPr>
          <a:xfrm>
            <a:off x="3718560" y="3585945"/>
            <a:ext cx="3215640" cy="3272055"/>
          </a:xfrm>
          <a:prstGeom prst="rect">
            <a:avLst/>
          </a:prstGeom>
        </p:spPr>
      </p:pic>
      <p:pic>
        <p:nvPicPr>
          <p:cNvPr id="5" name="Picture 4" descr="C:\Users\user\Desktop\Endicott 3.17\Design resources\Endicott Logo A4.png"/>
          <p:cNvPicPr/>
          <p:nvPr/>
        </p:nvPicPr>
        <p:blipFill rotWithShape="1">
          <a:blip r:embed="rId4" cstate="print">
            <a:extLst>
              <a:ext uri="{28A0092B-C50C-407E-A947-70E740481C1C}">
                <a14:useLocalDpi xmlns:a14="http://schemas.microsoft.com/office/drawing/2010/main" val="0"/>
              </a:ext>
            </a:extLst>
          </a:blip>
          <a:srcRect t="25516" b="29656"/>
          <a:stretch/>
        </p:blipFill>
        <p:spPr bwMode="auto">
          <a:xfrm>
            <a:off x="10113645" y="146686"/>
            <a:ext cx="1962150" cy="6191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301790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Semi average </a:t>
            </a:r>
          </a:p>
        </p:txBody>
      </p:sp>
      <p:sp>
        <p:nvSpPr>
          <p:cNvPr id="3" name="Content Placeholder 2"/>
          <p:cNvSpPr>
            <a:spLocks noGrp="1"/>
          </p:cNvSpPr>
          <p:nvPr>
            <p:ph idx="1"/>
          </p:nvPr>
        </p:nvSpPr>
        <p:spPr/>
        <p:txBody>
          <a:bodyPr/>
          <a:lstStyle/>
          <a:p>
            <a:pPr algn="just">
              <a:buFont typeface="Wingdings" panose="05000000000000000000" pitchFamily="2" charset="2"/>
              <a:buChar char="Ø"/>
            </a:pPr>
            <a:r>
              <a:rPr lang="en-US" sz="1600" dirty="0"/>
              <a:t>In this method, the semi-averages are calculated to find out the trend values.</a:t>
            </a:r>
          </a:p>
          <a:p>
            <a:pPr marL="0" indent="0">
              <a:buNone/>
            </a:pPr>
            <a:r>
              <a:rPr lang="en-US" b="1" dirty="0"/>
              <a:t>Procedure:</a:t>
            </a:r>
          </a:p>
          <a:p>
            <a:pPr marL="571500" indent="-571500">
              <a:buAutoNum type="romanLcParenBoth"/>
            </a:pPr>
            <a:r>
              <a:rPr lang="en-US" sz="1600" dirty="0"/>
              <a:t>The data is divided into two equal parts. </a:t>
            </a:r>
          </a:p>
          <a:p>
            <a:pPr marL="571500" indent="-571500">
              <a:buAutoNum type="romanLcParenBoth"/>
            </a:pPr>
            <a:r>
              <a:rPr lang="en-US" sz="1600" dirty="0"/>
              <a:t>In case of odd number of data, two equal parts can be made simply by omitting the middle year.</a:t>
            </a:r>
          </a:p>
          <a:p>
            <a:pPr marL="571500" indent="-571500">
              <a:buAutoNum type="romanLcParenBoth"/>
            </a:pPr>
            <a:r>
              <a:rPr lang="en-US" sz="1600" dirty="0"/>
              <a:t>The average of each part is calculated, thus we get two points.</a:t>
            </a:r>
          </a:p>
          <a:p>
            <a:pPr marL="571500" indent="-571500">
              <a:buAutoNum type="romanLcParenBoth"/>
            </a:pPr>
            <a:r>
              <a:rPr lang="en-US" sz="1600" dirty="0"/>
              <a:t> Join the two points by a straight line.</a:t>
            </a:r>
          </a:p>
          <a:p>
            <a:pPr marL="571500" indent="-571500">
              <a:buAutoNum type="romanLcParenBoth"/>
            </a:pPr>
            <a:r>
              <a:rPr lang="en-US" sz="1600" dirty="0"/>
              <a:t>The straight line can be extended on either side.</a:t>
            </a:r>
          </a:p>
          <a:p>
            <a:pPr marL="571500" indent="-571500">
              <a:buAutoNum type="romanLcParenBoth"/>
            </a:pPr>
            <a:r>
              <a:rPr lang="en-US" sz="1600" dirty="0"/>
              <a:t>This line is the trend line by the methods of semi-averages.</a:t>
            </a:r>
          </a:p>
          <a:p>
            <a:pPr marL="571500" indent="-571500">
              <a:buAutoNum type="romanLcParenBoth"/>
            </a:pPr>
            <a:endParaRPr lang="en-US" sz="1600" dirty="0"/>
          </a:p>
        </p:txBody>
      </p:sp>
      <p:pic>
        <p:nvPicPr>
          <p:cNvPr id="1028" name="Picture 4" descr="https://www.brainkart.com/media/extra3/t89f6R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820" y="822321"/>
            <a:ext cx="4695825" cy="5429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brainkart.com/media/extra3/2czsefb.jpg"/>
          <p:cNvPicPr>
            <a:picLocks noChangeAspect="1" noChangeArrowheads="1"/>
          </p:cNvPicPr>
          <p:nvPr/>
        </p:nvPicPr>
        <p:blipFill rotWithShape="1">
          <a:blip r:embed="rId4">
            <a:extLst>
              <a:ext uri="{28A0092B-C50C-407E-A947-70E740481C1C}">
                <a14:useLocalDpi xmlns:a14="http://schemas.microsoft.com/office/drawing/2010/main" val="0"/>
              </a:ext>
            </a:extLst>
          </a:blip>
          <a:srcRect b="57082"/>
          <a:stretch/>
        </p:blipFill>
        <p:spPr bwMode="auto">
          <a:xfrm>
            <a:off x="6731631" y="4390244"/>
            <a:ext cx="5316856" cy="246775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s://www.brainkart.com/media/extra3/2czsefb.jpg"/>
          <p:cNvPicPr>
            <a:picLocks noChangeAspect="1" noChangeArrowheads="1"/>
          </p:cNvPicPr>
          <p:nvPr/>
        </p:nvPicPr>
        <p:blipFill rotWithShape="1">
          <a:blip r:embed="rId4">
            <a:extLst>
              <a:ext uri="{28A0092B-C50C-407E-A947-70E740481C1C}">
                <a14:useLocalDpi xmlns:a14="http://schemas.microsoft.com/office/drawing/2010/main" val="0"/>
              </a:ext>
            </a:extLst>
          </a:blip>
          <a:srcRect l="17292" t="49363" r="32029" b="4957"/>
          <a:stretch/>
        </p:blipFill>
        <p:spPr bwMode="auto">
          <a:xfrm>
            <a:off x="8935165" y="1355807"/>
            <a:ext cx="3054971" cy="297792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a:spLocks noChangeArrowheads="1"/>
          </p:cNvSpPr>
          <p:nvPr/>
        </p:nvSpPr>
        <p:spPr bwMode="auto">
          <a:xfrm>
            <a:off x="-201864" y="6400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B050"/>
                </a:solidFill>
                <a:effectLst/>
                <a:latin typeface="Times New Roman" panose="02020603050405020304" pitchFamily="18" charset="0"/>
                <a:cs typeface="Times New Roman" panose="02020603050405020304" pitchFamily="18" charset="0"/>
              </a:rPr>
              <a:t>(i) The future values can be predicted.</a:t>
            </a:r>
            <a:endParaRPr kumimoji="0" lang="en-US" altLang="en-US" sz="800" b="0" i="0" u="none" strike="noStrike" cap="none" normalizeH="0" baseline="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B050"/>
                </a:solidFill>
                <a:effectLst/>
                <a:latin typeface="Times New Roman" panose="02020603050405020304" pitchFamily="18" charset="0"/>
                <a:cs typeface="Times New Roman" panose="02020603050405020304" pitchFamily="18" charset="0"/>
              </a:rPr>
              <a:t>(ii) The trend values obtained by this method and the predicted values are not precise.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 name="Picture 9" descr="C:\Users\user\Desktop\Endicott 3.17\Design resources\Endicott Logo A4.png"/>
          <p:cNvPicPr/>
          <p:nvPr/>
        </p:nvPicPr>
        <p:blipFill rotWithShape="1">
          <a:blip r:embed="rId5" cstate="print">
            <a:extLst>
              <a:ext uri="{28A0092B-C50C-407E-A947-70E740481C1C}">
                <a14:useLocalDpi xmlns:a14="http://schemas.microsoft.com/office/drawing/2010/main" val="0"/>
              </a:ext>
            </a:extLst>
          </a:blip>
          <a:srcRect t="25516" b="29656"/>
          <a:stretch/>
        </p:blipFill>
        <p:spPr bwMode="auto">
          <a:xfrm>
            <a:off x="10113645" y="146686"/>
            <a:ext cx="1962150" cy="6191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651274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Seasonal variation</a:t>
            </a:r>
          </a:p>
        </p:txBody>
      </p:sp>
      <p:sp>
        <p:nvSpPr>
          <p:cNvPr id="3" name="Content Placeholder 2"/>
          <p:cNvSpPr>
            <a:spLocks noGrp="1"/>
          </p:cNvSpPr>
          <p:nvPr>
            <p:ph idx="1"/>
          </p:nvPr>
        </p:nvSpPr>
        <p:spPr/>
        <p:txBody>
          <a:bodyPr>
            <a:normAutofit lnSpcReduction="10000"/>
          </a:bodyPr>
          <a:lstStyle/>
          <a:p>
            <a:pPr algn="just">
              <a:buFont typeface="Wingdings" panose="05000000000000000000" pitchFamily="2" charset="2"/>
              <a:buChar char="Ø"/>
            </a:pPr>
            <a:r>
              <a:rPr lang="en-US" dirty="0"/>
              <a:t> are short-term fluctuation in a time series that occur periodically in a year</a:t>
            </a:r>
          </a:p>
          <a:p>
            <a:pPr algn="just">
              <a:buFont typeface="Wingdings" panose="05000000000000000000" pitchFamily="2" charset="2"/>
              <a:buChar char="Ø"/>
            </a:pPr>
            <a:r>
              <a:rPr lang="en-US" dirty="0"/>
              <a:t>It continues to repeat year after year</a:t>
            </a:r>
          </a:p>
          <a:p>
            <a:pPr marL="0" indent="0" algn="just">
              <a:buNone/>
            </a:pPr>
            <a:r>
              <a:rPr lang="en-US" dirty="0"/>
              <a:t>-&gt;ex. More woolen clothes sold in winter than in the summer</a:t>
            </a:r>
          </a:p>
          <a:p>
            <a:pPr marL="0" indent="0" algn="just">
              <a:buNone/>
            </a:pPr>
            <a:r>
              <a:rPr lang="en-US" dirty="0"/>
              <a:t>-&gt; ice creams are sold more in summer and very little in winter season each year</a:t>
            </a:r>
          </a:p>
          <a:p>
            <a:pPr marL="0" indent="0" algn="just">
              <a:buNone/>
            </a:pPr>
            <a:r>
              <a:rPr lang="en-US" dirty="0"/>
              <a:t>-&gt; sales in a departmental stores are more during festive seasons that in the normal days</a:t>
            </a:r>
          </a:p>
          <a:p>
            <a:pPr marL="0" indent="0" algn="just">
              <a:buNone/>
            </a:pPr>
            <a:r>
              <a:rPr lang="en-US" dirty="0"/>
              <a:t>-&gt; students enrollment in different semesters</a:t>
            </a:r>
          </a:p>
          <a:p>
            <a:pPr marL="0" indent="0" algn="just">
              <a:buNone/>
            </a:pPr>
            <a:r>
              <a:rPr lang="en-US" dirty="0"/>
              <a:t>-&gt;Electricity consumption per month in a year</a:t>
            </a:r>
          </a:p>
        </p:txBody>
      </p:sp>
      <p:pic>
        <p:nvPicPr>
          <p:cNvPr id="4" name="Picture 3" descr="C:\Users\user\Desktop\Endicott 3.17\Design resources\Endicott Logo A4.png"/>
          <p:cNvPicPr/>
          <p:nvPr/>
        </p:nvPicPr>
        <p:blipFill rotWithShape="1">
          <a:blip r:embed="rId2" cstate="print">
            <a:extLst>
              <a:ext uri="{28A0092B-C50C-407E-A947-70E740481C1C}">
                <a14:useLocalDpi xmlns:a14="http://schemas.microsoft.com/office/drawing/2010/main" val="0"/>
              </a:ext>
            </a:extLst>
          </a:blip>
          <a:srcRect t="25516" b="29656"/>
          <a:stretch/>
        </p:blipFill>
        <p:spPr bwMode="auto">
          <a:xfrm>
            <a:off x="10113645" y="146686"/>
            <a:ext cx="1962150" cy="6191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086618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Cyclical variation</a:t>
            </a:r>
          </a:p>
        </p:txBody>
      </p:sp>
      <p:sp>
        <p:nvSpPr>
          <p:cNvPr id="3" name="Content Placeholder 2"/>
          <p:cNvSpPr>
            <a:spLocks noGrp="1"/>
          </p:cNvSpPr>
          <p:nvPr>
            <p:ph idx="1"/>
          </p:nvPr>
        </p:nvSpPr>
        <p:spPr>
          <a:xfrm>
            <a:off x="838200" y="1825624"/>
            <a:ext cx="10515600" cy="5032375"/>
          </a:xfrm>
        </p:spPr>
        <p:txBody>
          <a:bodyPr>
            <a:normAutofit fontScale="92500" lnSpcReduction="10000"/>
          </a:bodyPr>
          <a:lstStyle/>
          <a:p>
            <a:pPr algn="just">
              <a:buFont typeface="Wingdings" panose="05000000000000000000" pitchFamily="2" charset="2"/>
              <a:buChar char="Ø"/>
            </a:pPr>
            <a:r>
              <a:rPr lang="en-US" dirty="0"/>
              <a:t> Cyclical variations are recurrent upward or downward movements in a time series but period of cycle is greater than a year( usually 3~12 years based on nature of time series)</a:t>
            </a:r>
          </a:p>
          <a:p>
            <a:pPr algn="just">
              <a:buFont typeface="Wingdings" panose="05000000000000000000" pitchFamily="2" charset="2"/>
              <a:buChar char="Ø"/>
            </a:pPr>
            <a:r>
              <a:rPr lang="en-US" dirty="0"/>
              <a:t>These variations are not regular as seasonal variation</a:t>
            </a:r>
          </a:p>
          <a:p>
            <a:pPr marL="0" indent="0" algn="just">
              <a:buNone/>
            </a:pPr>
            <a:r>
              <a:rPr lang="en-US" dirty="0"/>
              <a:t>-&gt;ex. A business cycle- prosperity, recession, depression, and recovery</a:t>
            </a:r>
          </a:p>
          <a:p>
            <a:pPr marL="0" indent="0" algn="just">
              <a:buNone/>
            </a:pPr>
            <a:endParaRPr lang="en-US" dirty="0"/>
          </a:p>
          <a:p>
            <a:pPr marL="0" indent="0" algn="just">
              <a:buNone/>
            </a:pPr>
            <a:endParaRPr lang="en-US" dirty="0"/>
          </a:p>
          <a:p>
            <a:pPr marL="0" indent="0" algn="just">
              <a:buNone/>
            </a:pPr>
            <a:endParaRPr lang="en-US" dirty="0"/>
          </a:p>
          <a:p>
            <a:pPr marL="0" indent="0" algn="just">
              <a:buNone/>
            </a:pPr>
            <a:endParaRPr lang="en-US" dirty="0"/>
          </a:p>
          <a:p>
            <a:pPr marL="0" indent="0" algn="just">
              <a:buNone/>
            </a:pPr>
            <a:endParaRPr lang="en-US" dirty="0"/>
          </a:p>
          <a:p>
            <a:pPr marL="0" indent="0" algn="just">
              <a:buNone/>
            </a:pPr>
            <a:r>
              <a:rPr lang="en-US" dirty="0"/>
              <a:t>Most commonly seen in business(world fashion, profits of business house, demand for a particular brand of product, etc.)</a:t>
            </a:r>
          </a:p>
          <a:p>
            <a:pPr marL="0" indent="0" algn="just">
              <a:buNone/>
            </a:pPr>
            <a:endParaRPr lang="en-US" dirty="0"/>
          </a:p>
          <a:p>
            <a:pPr marL="0" indent="0" algn="just">
              <a:buNone/>
            </a:pPr>
            <a:endParaRPr lang="en-US" dirty="0"/>
          </a:p>
        </p:txBody>
      </p:sp>
      <p:pic>
        <p:nvPicPr>
          <p:cNvPr id="1026" name="Picture 2" descr="  Irregular variation :-&lt;/li&gt;&lt;/li&gt;&lt;/ul&gt;&lt;li&gt;&lt;ul&gt;&lt;li&gt;Secular trend: &lt;/li&gt;&lt;/ul&gt;    The increase or decrease in the movements ..."/>
          <p:cNvPicPr>
            <a:picLocks noChangeAspect="1" noChangeArrowheads="1"/>
          </p:cNvPicPr>
          <p:nvPr/>
        </p:nvPicPr>
        <p:blipFill rotWithShape="1">
          <a:blip r:embed="rId3">
            <a:extLst>
              <a:ext uri="{28A0092B-C50C-407E-A947-70E740481C1C}">
                <a14:useLocalDpi xmlns:a14="http://schemas.microsoft.com/office/drawing/2010/main" val="0"/>
              </a:ext>
            </a:extLst>
          </a:blip>
          <a:srcRect l="37664" t="29109" r="3947" b="30101"/>
          <a:stretch/>
        </p:blipFill>
        <p:spPr bwMode="auto">
          <a:xfrm>
            <a:off x="3368844" y="3710824"/>
            <a:ext cx="4453641" cy="233345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user\Desktop\Endicott 3.17\Design resources\Endicott Logo A4.png"/>
          <p:cNvPicPr/>
          <p:nvPr/>
        </p:nvPicPr>
        <p:blipFill rotWithShape="1">
          <a:blip r:embed="rId4" cstate="print">
            <a:extLst>
              <a:ext uri="{28A0092B-C50C-407E-A947-70E740481C1C}">
                <a14:useLocalDpi xmlns:a14="http://schemas.microsoft.com/office/drawing/2010/main" val="0"/>
              </a:ext>
            </a:extLst>
          </a:blip>
          <a:srcRect t="25516" b="29656"/>
          <a:stretch/>
        </p:blipFill>
        <p:spPr bwMode="auto">
          <a:xfrm>
            <a:off x="10113645" y="146686"/>
            <a:ext cx="1962150" cy="6191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57317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Irregular variation</a:t>
            </a:r>
          </a:p>
        </p:txBody>
      </p:sp>
      <p:sp>
        <p:nvSpPr>
          <p:cNvPr id="3" name="Content Placeholder 2"/>
          <p:cNvSpPr>
            <a:spLocks noGrp="1"/>
          </p:cNvSpPr>
          <p:nvPr>
            <p:ph idx="1"/>
          </p:nvPr>
        </p:nvSpPr>
        <p:spPr>
          <a:xfrm>
            <a:off x="838200" y="1825624"/>
            <a:ext cx="10515600" cy="5032375"/>
          </a:xfrm>
        </p:spPr>
        <p:txBody>
          <a:bodyPr>
            <a:normAutofit/>
          </a:bodyPr>
          <a:lstStyle/>
          <a:p>
            <a:pPr algn="just">
              <a:buFont typeface="Wingdings" panose="05000000000000000000" pitchFamily="2" charset="2"/>
              <a:buChar char="Ø"/>
            </a:pPr>
            <a:r>
              <a:rPr lang="en-US" dirty="0"/>
              <a:t> are fluctuations in time series for short in duration</a:t>
            </a:r>
          </a:p>
          <a:p>
            <a:pPr algn="just">
              <a:buFont typeface="Wingdings" panose="05000000000000000000" pitchFamily="2" charset="2"/>
              <a:buChar char="Ø"/>
            </a:pPr>
            <a:r>
              <a:rPr lang="en-US" dirty="0"/>
              <a:t> not regular in pattern or movement, unpredictable.</a:t>
            </a:r>
          </a:p>
          <a:p>
            <a:pPr algn="just">
              <a:buFont typeface="Wingdings" panose="05000000000000000000" pitchFamily="2" charset="2"/>
              <a:buChar char="Ø"/>
            </a:pPr>
            <a:r>
              <a:rPr lang="en-US" dirty="0"/>
              <a:t>These variations are not regular as seasonal variation</a:t>
            </a:r>
          </a:p>
          <a:p>
            <a:pPr marL="0" indent="0" algn="just">
              <a:buNone/>
            </a:pPr>
            <a:r>
              <a:rPr lang="en-US" dirty="0"/>
              <a:t>-&gt;ex. A business cycle- prosperity, recession, depression, and recovery</a:t>
            </a:r>
          </a:p>
          <a:p>
            <a:pPr marL="0" indent="0" algn="just">
              <a:buNone/>
            </a:pPr>
            <a:endParaRPr lang="en-US" dirty="0"/>
          </a:p>
          <a:p>
            <a:pPr marL="0" indent="0" algn="just">
              <a:buNone/>
            </a:pPr>
            <a:endParaRPr lang="en-US" dirty="0"/>
          </a:p>
          <a:p>
            <a:pPr marL="0" indent="0" algn="just">
              <a:buNone/>
            </a:pPr>
            <a:endParaRPr lang="en-US" dirty="0"/>
          </a:p>
          <a:p>
            <a:pPr marL="0" indent="0" algn="just">
              <a:buNone/>
            </a:pPr>
            <a:endParaRPr lang="en-US" dirty="0"/>
          </a:p>
          <a:p>
            <a:pPr marL="0" indent="0" algn="just">
              <a:buNone/>
            </a:pPr>
            <a:endParaRPr lang="en-US" dirty="0"/>
          </a:p>
          <a:p>
            <a:pPr marL="0" indent="0" algn="just">
              <a:buNone/>
            </a:pPr>
            <a:endParaRPr lang="en-US" dirty="0"/>
          </a:p>
        </p:txBody>
      </p:sp>
      <p:pic>
        <p:nvPicPr>
          <p:cNvPr id="4" name="Picture 3" descr="C:\Users\user\Desktop\Endicott 3.17\Design resources\Endicott Logo A4.png"/>
          <p:cNvPicPr/>
          <p:nvPr/>
        </p:nvPicPr>
        <p:blipFill rotWithShape="1">
          <a:blip r:embed="rId3" cstate="print">
            <a:extLst>
              <a:ext uri="{28A0092B-C50C-407E-A947-70E740481C1C}">
                <a14:useLocalDpi xmlns:a14="http://schemas.microsoft.com/office/drawing/2010/main" val="0"/>
              </a:ext>
            </a:extLst>
          </a:blip>
          <a:srcRect t="25516" b="29656"/>
          <a:stretch/>
        </p:blipFill>
        <p:spPr bwMode="auto">
          <a:xfrm>
            <a:off x="10113645" y="146686"/>
            <a:ext cx="1962150" cy="6191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02027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Course Text: </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79661596"/>
              </p:ext>
            </p:extLst>
          </p:nvPr>
        </p:nvGraphicFramePr>
        <p:xfrm>
          <a:off x="482972" y="2295378"/>
          <a:ext cx="10489829" cy="3470886"/>
        </p:xfrm>
        <a:graphic>
          <a:graphicData uri="http://schemas.openxmlformats.org/drawingml/2006/table">
            <a:tbl>
              <a:tblPr firstRow="1" firstCol="1" bandRow="1">
                <a:tableStyleId>{5C22544A-7EE6-4342-B048-85BDC9FD1C3A}</a:tableStyleId>
              </a:tblPr>
              <a:tblGrid>
                <a:gridCol w="5562763">
                  <a:extLst>
                    <a:ext uri="{9D8B030D-6E8A-4147-A177-3AD203B41FA5}">
                      <a16:colId xmlns:a16="http://schemas.microsoft.com/office/drawing/2014/main" val="867702553"/>
                    </a:ext>
                  </a:extLst>
                </a:gridCol>
                <a:gridCol w="162560">
                  <a:extLst>
                    <a:ext uri="{9D8B030D-6E8A-4147-A177-3AD203B41FA5}">
                      <a16:colId xmlns:a16="http://schemas.microsoft.com/office/drawing/2014/main" val="846191209"/>
                    </a:ext>
                  </a:extLst>
                </a:gridCol>
                <a:gridCol w="4764506">
                  <a:extLst>
                    <a:ext uri="{9D8B030D-6E8A-4147-A177-3AD203B41FA5}">
                      <a16:colId xmlns:a16="http://schemas.microsoft.com/office/drawing/2014/main" val="2518526020"/>
                    </a:ext>
                  </a:extLst>
                </a:gridCol>
              </a:tblGrid>
              <a:tr h="631070">
                <a:tc>
                  <a:txBody>
                    <a:bodyPr/>
                    <a:lstStyle/>
                    <a:p>
                      <a:pPr marL="0" marR="0">
                        <a:spcBef>
                          <a:spcPts val="0"/>
                        </a:spcBef>
                        <a:spcAft>
                          <a:spcPts val="0"/>
                        </a:spcAft>
                      </a:pPr>
                      <a:r>
                        <a:rPr lang="en-US" sz="2800" dirty="0">
                          <a:effectLst/>
                        </a:rPr>
                        <a:t>Component </a:t>
                      </a:r>
                      <a:endParaRPr lang="en-US" sz="2800" dirty="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68580" marR="68580" marT="0" marB="0"/>
                </a:tc>
                <a:tc>
                  <a:txBody>
                    <a:bodyPr/>
                    <a:lstStyle/>
                    <a:p>
                      <a:pPr marL="0" marR="0">
                        <a:spcBef>
                          <a:spcPts val="0"/>
                        </a:spcBef>
                        <a:spcAft>
                          <a:spcPts val="0"/>
                        </a:spcAft>
                      </a:pPr>
                      <a:r>
                        <a:rPr lang="en-US" sz="2800">
                          <a:effectLst/>
                        </a:rPr>
                        <a:t> </a:t>
                      </a:r>
                      <a:endParaRPr lang="en-US" sz="28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68580" marR="68580" marT="0" marB="0"/>
                </a:tc>
                <a:tc>
                  <a:txBody>
                    <a:bodyPr/>
                    <a:lstStyle/>
                    <a:p>
                      <a:pPr marL="0" marR="0">
                        <a:spcBef>
                          <a:spcPts val="0"/>
                        </a:spcBef>
                        <a:spcAft>
                          <a:spcPts val="0"/>
                        </a:spcAft>
                      </a:pPr>
                      <a:r>
                        <a:rPr lang="en-US" sz="2800">
                          <a:effectLst/>
                        </a:rPr>
                        <a:t>Weight </a:t>
                      </a:r>
                      <a:endParaRPr lang="en-US" sz="28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68580" marR="68580" marT="0" marB="0"/>
                </a:tc>
                <a:extLst>
                  <a:ext uri="{0D108BD9-81ED-4DB2-BD59-A6C34878D82A}">
                    <a16:rowId xmlns:a16="http://schemas.microsoft.com/office/drawing/2014/main" val="3039089521"/>
                  </a:ext>
                </a:extLst>
              </a:tr>
              <a:tr h="631070">
                <a:tc>
                  <a:txBody>
                    <a:bodyPr/>
                    <a:lstStyle/>
                    <a:p>
                      <a:pPr marL="0" marR="0">
                        <a:spcBef>
                          <a:spcPts val="0"/>
                        </a:spcBef>
                        <a:spcAft>
                          <a:spcPts val="0"/>
                        </a:spcAft>
                      </a:pPr>
                      <a:r>
                        <a:rPr lang="en-US" sz="2800">
                          <a:effectLst/>
                        </a:rPr>
                        <a:t>Attendance</a:t>
                      </a:r>
                      <a:endParaRPr lang="en-US" sz="28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68580" marR="68580" marT="0" marB="0"/>
                </a:tc>
                <a:tc>
                  <a:txBody>
                    <a:bodyPr/>
                    <a:lstStyle/>
                    <a:p>
                      <a:pPr marL="0" marR="0">
                        <a:spcBef>
                          <a:spcPts val="0"/>
                        </a:spcBef>
                        <a:spcAft>
                          <a:spcPts val="0"/>
                        </a:spcAft>
                      </a:pPr>
                      <a:r>
                        <a:rPr lang="en-US" sz="2800" dirty="0">
                          <a:effectLst/>
                        </a:rPr>
                        <a:t> </a:t>
                      </a:r>
                      <a:endParaRPr lang="en-US" sz="2800" dirty="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68580" marR="68580" marT="0" marB="0"/>
                </a:tc>
                <a:tc>
                  <a:txBody>
                    <a:bodyPr/>
                    <a:lstStyle/>
                    <a:p>
                      <a:pPr marL="0" marR="0">
                        <a:spcBef>
                          <a:spcPts val="0"/>
                        </a:spcBef>
                        <a:spcAft>
                          <a:spcPts val="0"/>
                        </a:spcAft>
                      </a:pPr>
                      <a:r>
                        <a:rPr lang="en-US" sz="2800" dirty="0">
                          <a:effectLst/>
                        </a:rPr>
                        <a:t>20% </a:t>
                      </a:r>
                      <a:endParaRPr lang="en-US" sz="2800" dirty="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68580" marR="68580" marT="0" marB="0"/>
                </a:tc>
                <a:extLst>
                  <a:ext uri="{0D108BD9-81ED-4DB2-BD59-A6C34878D82A}">
                    <a16:rowId xmlns:a16="http://schemas.microsoft.com/office/drawing/2014/main" val="1470175971"/>
                  </a:ext>
                </a:extLst>
              </a:tr>
              <a:tr h="631070">
                <a:tc>
                  <a:txBody>
                    <a:bodyPr/>
                    <a:lstStyle/>
                    <a:p>
                      <a:pPr marL="0" marR="0">
                        <a:spcBef>
                          <a:spcPts val="0"/>
                        </a:spcBef>
                        <a:spcAft>
                          <a:spcPts val="0"/>
                        </a:spcAft>
                      </a:pPr>
                      <a:r>
                        <a:rPr lang="en-US" sz="2800" dirty="0">
                          <a:effectLst/>
                        </a:rPr>
                        <a:t>Continuous Evaluation/Assignments</a:t>
                      </a:r>
                      <a:endParaRPr lang="en-US" sz="2800" dirty="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68580" marR="68580" marT="0" marB="0"/>
                </a:tc>
                <a:tc>
                  <a:txBody>
                    <a:bodyPr/>
                    <a:lstStyle/>
                    <a:p>
                      <a:pPr marL="0" marR="0">
                        <a:spcBef>
                          <a:spcPts val="0"/>
                        </a:spcBef>
                        <a:spcAft>
                          <a:spcPts val="0"/>
                        </a:spcAft>
                      </a:pPr>
                      <a:r>
                        <a:rPr lang="en-US" sz="2800">
                          <a:effectLst/>
                        </a:rPr>
                        <a:t> </a:t>
                      </a:r>
                      <a:endParaRPr lang="en-US" sz="28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68580" marR="68580" marT="0" marB="0"/>
                </a:tc>
                <a:tc>
                  <a:txBody>
                    <a:bodyPr/>
                    <a:lstStyle/>
                    <a:p>
                      <a:pPr marL="0" marR="0">
                        <a:spcBef>
                          <a:spcPts val="0"/>
                        </a:spcBef>
                        <a:spcAft>
                          <a:spcPts val="0"/>
                        </a:spcAft>
                      </a:pPr>
                      <a:r>
                        <a:rPr lang="en-US" sz="2800" dirty="0">
                          <a:effectLst/>
                        </a:rPr>
                        <a:t>20%</a:t>
                      </a:r>
                      <a:endParaRPr lang="en-US" sz="2800" dirty="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68580" marR="68580" marT="0" marB="0"/>
                </a:tc>
                <a:extLst>
                  <a:ext uri="{0D108BD9-81ED-4DB2-BD59-A6C34878D82A}">
                    <a16:rowId xmlns:a16="http://schemas.microsoft.com/office/drawing/2014/main" val="154594315"/>
                  </a:ext>
                </a:extLst>
              </a:tr>
              <a:tr h="631070">
                <a:tc>
                  <a:txBody>
                    <a:bodyPr/>
                    <a:lstStyle/>
                    <a:p>
                      <a:pPr marL="0" marR="0">
                        <a:spcBef>
                          <a:spcPts val="0"/>
                        </a:spcBef>
                        <a:spcAft>
                          <a:spcPts val="0"/>
                        </a:spcAft>
                      </a:pPr>
                      <a:r>
                        <a:rPr lang="en-US" sz="2800" dirty="0">
                          <a:effectLst/>
                        </a:rPr>
                        <a:t>Mid-term</a:t>
                      </a:r>
                      <a:endParaRPr lang="en-US" sz="2800" dirty="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68580" marR="68580" marT="0" marB="0"/>
                </a:tc>
                <a:tc>
                  <a:txBody>
                    <a:bodyPr/>
                    <a:lstStyle/>
                    <a:p>
                      <a:pPr marL="0" marR="0">
                        <a:spcBef>
                          <a:spcPts val="0"/>
                        </a:spcBef>
                        <a:spcAft>
                          <a:spcPts val="0"/>
                        </a:spcAft>
                      </a:pPr>
                      <a:r>
                        <a:rPr lang="en-US" sz="2800">
                          <a:effectLst/>
                        </a:rPr>
                        <a:t> </a:t>
                      </a:r>
                      <a:endParaRPr lang="en-US" sz="28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68580" marR="68580" marT="0" marB="0"/>
                </a:tc>
                <a:tc>
                  <a:txBody>
                    <a:bodyPr/>
                    <a:lstStyle/>
                    <a:p>
                      <a:pPr marL="0" marR="0">
                        <a:spcBef>
                          <a:spcPts val="0"/>
                        </a:spcBef>
                        <a:spcAft>
                          <a:spcPts val="0"/>
                        </a:spcAft>
                      </a:pPr>
                      <a:r>
                        <a:rPr lang="en-US" sz="2800">
                          <a:effectLst/>
                        </a:rPr>
                        <a:t>20% </a:t>
                      </a:r>
                      <a:endParaRPr lang="en-US" sz="28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68580" marR="68580" marT="0" marB="0"/>
                </a:tc>
                <a:extLst>
                  <a:ext uri="{0D108BD9-81ED-4DB2-BD59-A6C34878D82A}">
                    <a16:rowId xmlns:a16="http://schemas.microsoft.com/office/drawing/2014/main" val="1480689055"/>
                  </a:ext>
                </a:extLst>
              </a:tr>
              <a:tr h="473303">
                <a:tc>
                  <a:txBody>
                    <a:bodyPr/>
                    <a:lstStyle/>
                    <a:p>
                      <a:pPr marL="0" marR="0">
                        <a:spcBef>
                          <a:spcPts val="0"/>
                        </a:spcBef>
                        <a:spcAft>
                          <a:spcPts val="0"/>
                        </a:spcAft>
                      </a:pPr>
                      <a:r>
                        <a:rPr lang="en-US" sz="2800" dirty="0">
                          <a:effectLst/>
                        </a:rPr>
                        <a:t>Final Examination</a:t>
                      </a:r>
                      <a:endParaRPr lang="en-US" sz="2800" dirty="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68580" marR="68580" marT="0" marB="0"/>
                </a:tc>
                <a:tc rowSpan="2">
                  <a:txBody>
                    <a:bodyPr/>
                    <a:lstStyle/>
                    <a:p>
                      <a:pPr marL="0" marR="0">
                        <a:spcBef>
                          <a:spcPts val="0"/>
                        </a:spcBef>
                        <a:spcAft>
                          <a:spcPts val="0"/>
                        </a:spcAft>
                      </a:pPr>
                      <a:r>
                        <a:rPr lang="en-US" sz="2800" dirty="0">
                          <a:effectLst/>
                        </a:rPr>
                        <a:t> </a:t>
                      </a:r>
                      <a:endParaRPr lang="en-US" sz="2800" dirty="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68580" marR="68580" marT="0" marB="0"/>
                </a:tc>
                <a:tc>
                  <a:txBody>
                    <a:bodyPr/>
                    <a:lstStyle/>
                    <a:p>
                      <a:pPr marL="0" marR="0">
                        <a:spcBef>
                          <a:spcPts val="0"/>
                        </a:spcBef>
                        <a:spcAft>
                          <a:spcPts val="0"/>
                        </a:spcAft>
                      </a:pPr>
                      <a:r>
                        <a:rPr lang="en-US" sz="2800" dirty="0">
                          <a:effectLst/>
                        </a:rPr>
                        <a:t>40% </a:t>
                      </a:r>
                      <a:endParaRPr lang="en-US" sz="2800" dirty="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68580" marR="68580" marT="0" marB="0"/>
                </a:tc>
                <a:extLst>
                  <a:ext uri="{0D108BD9-81ED-4DB2-BD59-A6C34878D82A}">
                    <a16:rowId xmlns:a16="http://schemas.microsoft.com/office/drawing/2014/main" val="3580425839"/>
                  </a:ext>
                </a:extLst>
              </a:tr>
              <a:tr h="473303">
                <a:tc>
                  <a:txBody>
                    <a:bodyPr/>
                    <a:lstStyle/>
                    <a:p>
                      <a:pPr marL="0" marR="0" algn="l" defTabSz="914400" rtl="0" eaLnBrk="1" latinLnBrk="0" hangingPunct="1">
                        <a:spcBef>
                          <a:spcPts val="0"/>
                        </a:spcBef>
                        <a:spcAft>
                          <a:spcPts val="0"/>
                        </a:spcAft>
                      </a:pPr>
                      <a:endParaRPr lang="en-US" sz="2800" b="1" kern="1200" dirty="0">
                        <a:solidFill>
                          <a:schemeClr val="lt1"/>
                        </a:solidFill>
                        <a:effectLst/>
                        <a:latin typeface="+mn-lt"/>
                        <a:ea typeface="+mn-ea"/>
                        <a:cs typeface="+mn-cs"/>
                      </a:endParaRPr>
                    </a:p>
                  </a:txBody>
                  <a:tcPr marL="68580" marR="68580" marT="0" marB="0"/>
                </a:tc>
                <a:tc vMerge="1">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800" dirty="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68580" marR="68580" marT="0" marB="0"/>
                </a:tc>
                <a:extLst>
                  <a:ext uri="{0D108BD9-81ED-4DB2-BD59-A6C34878D82A}">
                    <a16:rowId xmlns:a16="http://schemas.microsoft.com/office/drawing/2014/main" val="662019874"/>
                  </a:ext>
                </a:extLst>
              </a:tr>
            </a:tbl>
          </a:graphicData>
        </a:graphic>
      </p:graphicFrame>
      <p:sp>
        <p:nvSpPr>
          <p:cNvPr id="6" name="Rectangle 1"/>
          <p:cNvSpPr>
            <a:spLocks noChangeArrowheads="1"/>
          </p:cNvSpPr>
          <p:nvPr/>
        </p:nvSpPr>
        <p:spPr bwMode="auto">
          <a:xfrm>
            <a:off x="482972" y="1487840"/>
            <a:ext cx="6059718" cy="116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0" rIns="0" bIns="5078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ea typeface="돋움" panose="020B0600000101010101" pitchFamily="50" charset="-127"/>
                <a:cs typeface="Arial" panose="020B0604020202020204" pitchFamily="34" charset="0"/>
              </a:rPr>
              <a:t>Course Requirements &amp; Grading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pic>
        <p:nvPicPr>
          <p:cNvPr id="7" name="Picture 6" descr="C:\Users\user\Desktop\Endicott 3.17\Design resources\Endicott Logo A4.png">
            <a:extLst>
              <a:ext uri="{FF2B5EF4-FFF2-40B4-BE49-F238E27FC236}">
                <a16:creationId xmlns:a16="http://schemas.microsoft.com/office/drawing/2014/main" id="{48B1E7E4-23F1-46EF-93C3-DA74EA448F58}"/>
              </a:ext>
            </a:extLst>
          </p:cNvPr>
          <p:cNvPicPr/>
          <p:nvPr/>
        </p:nvPicPr>
        <p:blipFill rotWithShape="1">
          <a:blip r:embed="rId2" cstate="print">
            <a:extLst>
              <a:ext uri="{28A0092B-C50C-407E-A947-70E740481C1C}">
                <a14:useLocalDpi xmlns:a14="http://schemas.microsoft.com/office/drawing/2010/main" val="0"/>
              </a:ext>
            </a:extLst>
          </a:blip>
          <a:srcRect t="25516" b="29656"/>
          <a:stretch/>
        </p:blipFill>
        <p:spPr bwMode="auto">
          <a:xfrm>
            <a:off x="10113645" y="146686"/>
            <a:ext cx="1962150" cy="6191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706917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of time series data</a:t>
            </a:r>
          </a:p>
        </p:txBody>
      </p:sp>
      <p:pic>
        <p:nvPicPr>
          <p:cNvPr id="4" name="Picture 3" descr="C:\Users\user\Desktop\Endicott 3.17\Design resources\Endicott Logo A4.png"/>
          <p:cNvPicPr/>
          <p:nvPr/>
        </p:nvPicPr>
        <p:blipFill rotWithShape="1">
          <a:blip r:embed="rId3" cstate="print">
            <a:extLst>
              <a:ext uri="{28A0092B-C50C-407E-A947-70E740481C1C}">
                <a14:useLocalDpi xmlns:a14="http://schemas.microsoft.com/office/drawing/2010/main" val="0"/>
              </a:ext>
            </a:extLst>
          </a:blip>
          <a:srcRect t="25516" b="29656"/>
          <a:stretch/>
        </p:blipFill>
        <p:spPr bwMode="auto">
          <a:xfrm>
            <a:off x="10113645" y="146686"/>
            <a:ext cx="1962150" cy="619125"/>
          </a:xfrm>
          <a:prstGeom prst="rect">
            <a:avLst/>
          </a:prstGeom>
          <a:noFill/>
          <a:ln>
            <a:noFill/>
          </a:ln>
          <a:extLst>
            <a:ext uri="{53640926-AAD7-44D8-BBD7-CCE9431645EC}">
              <a14:shadowObscured xmlns:a14="http://schemas.microsoft.com/office/drawing/2010/main"/>
            </a:ext>
          </a:extLst>
        </p:spPr>
      </p:pic>
      <p:sp>
        <p:nvSpPr>
          <p:cNvPr id="5" name="Content Placeholder 4"/>
          <p:cNvSpPr>
            <a:spLocks noGrp="1"/>
          </p:cNvSpPr>
          <p:nvPr>
            <p:ph idx="1"/>
          </p:nvPr>
        </p:nvSpPr>
        <p:spPr/>
        <p:txBody>
          <a:bodyPr/>
          <a:lstStyle/>
          <a:p>
            <a:endParaRPr lang="en-US"/>
          </a:p>
        </p:txBody>
      </p:sp>
      <p:pic>
        <p:nvPicPr>
          <p:cNvPr id="6" name="Picture 5"/>
          <p:cNvPicPr>
            <a:picLocks noChangeAspect="1"/>
          </p:cNvPicPr>
          <p:nvPr/>
        </p:nvPicPr>
        <p:blipFill rotWithShape="1">
          <a:blip r:embed="rId4"/>
          <a:srcRect l="32564" t="44017" r="37693" b="30456"/>
          <a:stretch/>
        </p:blipFill>
        <p:spPr>
          <a:xfrm>
            <a:off x="392722" y="1690688"/>
            <a:ext cx="6001623" cy="2897335"/>
          </a:xfrm>
          <a:prstGeom prst="rect">
            <a:avLst/>
          </a:prstGeom>
        </p:spPr>
      </p:pic>
      <p:pic>
        <p:nvPicPr>
          <p:cNvPr id="7" name="Picture 6"/>
          <p:cNvPicPr>
            <a:picLocks noChangeAspect="1"/>
          </p:cNvPicPr>
          <p:nvPr/>
        </p:nvPicPr>
        <p:blipFill rotWithShape="1">
          <a:blip r:embed="rId5"/>
          <a:srcRect l="25641" t="28291" r="39488" b="39800"/>
          <a:stretch/>
        </p:blipFill>
        <p:spPr>
          <a:xfrm>
            <a:off x="6765553" y="1690688"/>
            <a:ext cx="5310242" cy="2733211"/>
          </a:xfrm>
          <a:prstGeom prst="rect">
            <a:avLst/>
          </a:prstGeom>
        </p:spPr>
      </p:pic>
      <p:pic>
        <p:nvPicPr>
          <p:cNvPr id="8" name="Picture 7"/>
          <p:cNvPicPr>
            <a:picLocks noChangeAspect="1"/>
          </p:cNvPicPr>
          <p:nvPr/>
        </p:nvPicPr>
        <p:blipFill rotWithShape="1">
          <a:blip r:embed="rId6"/>
          <a:srcRect l="19500" t="45111" r="16999" b="32667"/>
          <a:stretch/>
        </p:blipFill>
        <p:spPr>
          <a:xfrm>
            <a:off x="392722" y="4889962"/>
            <a:ext cx="10961078" cy="2157692"/>
          </a:xfrm>
          <a:prstGeom prst="rect">
            <a:avLst/>
          </a:prstGeom>
        </p:spPr>
      </p:pic>
    </p:spTree>
    <p:extLst>
      <p:ext uri="{BB962C8B-B14F-4D97-AF65-F5344CB8AC3E}">
        <p14:creationId xmlns:p14="http://schemas.microsoft.com/office/powerpoint/2010/main" val="31511533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 to use Time series analysis</a:t>
            </a:r>
          </a:p>
        </p:txBody>
      </p:sp>
      <p:sp>
        <p:nvSpPr>
          <p:cNvPr id="3" name="Content Placeholder 2"/>
          <p:cNvSpPr>
            <a:spLocks noGrp="1"/>
          </p:cNvSpPr>
          <p:nvPr>
            <p:ph idx="1"/>
          </p:nvPr>
        </p:nvSpPr>
        <p:spPr>
          <a:xfrm>
            <a:off x="838200" y="1825624"/>
            <a:ext cx="10515600" cy="5032375"/>
          </a:xfrm>
        </p:spPr>
        <p:txBody>
          <a:bodyPr>
            <a:normAutofit/>
          </a:bodyPr>
          <a:lstStyle/>
          <a:p>
            <a:pPr algn="just">
              <a:buFont typeface="Wingdings" panose="05000000000000000000" pitchFamily="2" charset="2"/>
              <a:buChar char="Ø"/>
            </a:pPr>
            <a:r>
              <a:rPr lang="en-US" dirty="0"/>
              <a:t> when the values are constant over a period of time</a:t>
            </a:r>
          </a:p>
          <a:p>
            <a:pPr marL="0" indent="0" algn="just">
              <a:buNone/>
            </a:pPr>
            <a:endParaRPr lang="en-US" dirty="0"/>
          </a:p>
          <a:p>
            <a:pPr marL="0" indent="0" algn="just">
              <a:buNone/>
            </a:pPr>
            <a:endParaRPr lang="en-US" dirty="0"/>
          </a:p>
          <a:p>
            <a:pPr marL="0" indent="0" algn="just">
              <a:buNone/>
            </a:pPr>
            <a:endParaRPr lang="en-US" dirty="0"/>
          </a:p>
          <a:p>
            <a:pPr marL="0" indent="0" algn="just">
              <a:buNone/>
            </a:pPr>
            <a:endParaRPr lang="en-US" dirty="0"/>
          </a:p>
          <a:p>
            <a:pPr marL="0" indent="0" algn="just">
              <a:buNone/>
            </a:pPr>
            <a:endParaRPr lang="en-US" dirty="0"/>
          </a:p>
          <a:p>
            <a:pPr marL="0" indent="0" algn="just">
              <a:buNone/>
            </a:pPr>
            <a:endParaRPr lang="en-US" dirty="0"/>
          </a:p>
        </p:txBody>
      </p:sp>
      <p:pic>
        <p:nvPicPr>
          <p:cNvPr id="4" name="Picture 3"/>
          <p:cNvPicPr>
            <a:picLocks noChangeAspect="1"/>
          </p:cNvPicPr>
          <p:nvPr/>
        </p:nvPicPr>
        <p:blipFill rotWithShape="1">
          <a:blip r:embed="rId3"/>
          <a:srcRect l="57564" t="41510" r="18846" b="23618"/>
          <a:stretch/>
        </p:blipFill>
        <p:spPr>
          <a:xfrm>
            <a:off x="1922584" y="2625969"/>
            <a:ext cx="4783016" cy="3977182"/>
          </a:xfrm>
          <a:prstGeom prst="rect">
            <a:avLst/>
          </a:prstGeom>
        </p:spPr>
      </p:pic>
      <p:pic>
        <p:nvPicPr>
          <p:cNvPr id="5" name="Picture 4" descr="C:\Users\user\Desktop\Endicott 3.17\Design resources\Endicott Logo A4.png"/>
          <p:cNvPicPr/>
          <p:nvPr/>
        </p:nvPicPr>
        <p:blipFill rotWithShape="1">
          <a:blip r:embed="rId4" cstate="print">
            <a:extLst>
              <a:ext uri="{28A0092B-C50C-407E-A947-70E740481C1C}">
                <a14:useLocalDpi xmlns:a14="http://schemas.microsoft.com/office/drawing/2010/main" val="0"/>
              </a:ext>
            </a:extLst>
          </a:blip>
          <a:srcRect t="25516" b="29656"/>
          <a:stretch/>
        </p:blipFill>
        <p:spPr bwMode="auto">
          <a:xfrm>
            <a:off x="10113645" y="146686"/>
            <a:ext cx="1962150" cy="6191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376059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 to use Time series analysis</a:t>
            </a:r>
          </a:p>
        </p:txBody>
      </p:sp>
      <p:sp>
        <p:nvSpPr>
          <p:cNvPr id="3" name="Content Placeholder 2"/>
          <p:cNvSpPr>
            <a:spLocks noGrp="1"/>
          </p:cNvSpPr>
          <p:nvPr>
            <p:ph idx="1"/>
          </p:nvPr>
        </p:nvSpPr>
        <p:spPr>
          <a:xfrm>
            <a:off x="838200" y="1825624"/>
            <a:ext cx="10515600" cy="5032375"/>
          </a:xfrm>
        </p:spPr>
        <p:txBody>
          <a:bodyPr>
            <a:normAutofit/>
          </a:bodyPr>
          <a:lstStyle/>
          <a:p>
            <a:pPr algn="just">
              <a:buFont typeface="Wingdings" panose="05000000000000000000" pitchFamily="2" charset="2"/>
              <a:buChar char="Ø"/>
            </a:pPr>
            <a:r>
              <a:rPr lang="en-US" dirty="0"/>
              <a:t> When values can be represented by a known functions like </a:t>
            </a:r>
            <a:r>
              <a:rPr lang="en-US" dirty="0" err="1"/>
              <a:t>cosx</a:t>
            </a:r>
            <a:r>
              <a:rPr lang="en-US" dirty="0"/>
              <a:t>, </a:t>
            </a:r>
            <a:r>
              <a:rPr lang="en-US" dirty="0" err="1"/>
              <a:t>sinx</a:t>
            </a:r>
            <a:r>
              <a:rPr lang="en-US" dirty="0"/>
              <a:t>, etc.</a:t>
            </a:r>
          </a:p>
          <a:p>
            <a:pPr marL="0" indent="0" algn="just">
              <a:buNone/>
            </a:pPr>
            <a:endParaRPr lang="en-US" dirty="0"/>
          </a:p>
          <a:p>
            <a:pPr marL="0" indent="0" algn="just">
              <a:buNone/>
            </a:pPr>
            <a:endParaRPr lang="en-US" dirty="0"/>
          </a:p>
          <a:p>
            <a:pPr marL="0" indent="0" algn="just">
              <a:buNone/>
            </a:pPr>
            <a:endParaRPr lang="en-US" dirty="0"/>
          </a:p>
          <a:p>
            <a:pPr marL="0" indent="0" algn="just">
              <a:buNone/>
            </a:pPr>
            <a:endParaRPr lang="en-US" dirty="0"/>
          </a:p>
          <a:p>
            <a:pPr marL="0" indent="0" algn="just">
              <a:buNone/>
            </a:pPr>
            <a:endParaRPr lang="en-US" dirty="0"/>
          </a:p>
          <a:p>
            <a:pPr marL="0" indent="0" algn="just">
              <a:buNone/>
            </a:pPr>
            <a:endParaRPr lang="en-US" dirty="0"/>
          </a:p>
        </p:txBody>
      </p:sp>
      <p:pic>
        <p:nvPicPr>
          <p:cNvPr id="5" name="Picture 4"/>
          <p:cNvPicPr>
            <a:picLocks noChangeAspect="1"/>
          </p:cNvPicPr>
          <p:nvPr/>
        </p:nvPicPr>
        <p:blipFill rotWithShape="1">
          <a:blip r:embed="rId3"/>
          <a:srcRect l="46051" t="40370" r="12018" b="24625"/>
          <a:stretch/>
        </p:blipFill>
        <p:spPr>
          <a:xfrm>
            <a:off x="2037347" y="3024353"/>
            <a:ext cx="7668128" cy="3601036"/>
          </a:xfrm>
          <a:prstGeom prst="rect">
            <a:avLst/>
          </a:prstGeom>
        </p:spPr>
      </p:pic>
      <p:pic>
        <p:nvPicPr>
          <p:cNvPr id="6" name="Picture 5" descr="C:\Users\user\Desktop\Endicott 3.17\Design resources\Endicott Logo A4.png"/>
          <p:cNvPicPr/>
          <p:nvPr/>
        </p:nvPicPr>
        <p:blipFill rotWithShape="1">
          <a:blip r:embed="rId4" cstate="print">
            <a:extLst>
              <a:ext uri="{28A0092B-C50C-407E-A947-70E740481C1C}">
                <a14:useLocalDpi xmlns:a14="http://schemas.microsoft.com/office/drawing/2010/main" val="0"/>
              </a:ext>
            </a:extLst>
          </a:blip>
          <a:srcRect t="25516" b="29656"/>
          <a:stretch/>
        </p:blipFill>
        <p:spPr bwMode="auto">
          <a:xfrm>
            <a:off x="10113645" y="146686"/>
            <a:ext cx="1962150" cy="6191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18570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Course Text: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37284554"/>
              </p:ext>
            </p:extLst>
          </p:nvPr>
        </p:nvGraphicFramePr>
        <p:xfrm>
          <a:off x="340821" y="2260813"/>
          <a:ext cx="10253607" cy="3902793"/>
        </p:xfrm>
        <a:graphic>
          <a:graphicData uri="http://schemas.openxmlformats.org/drawingml/2006/table">
            <a:tbl>
              <a:tblPr firstRow="1" firstCol="1" lastRow="1" lastCol="1" bandRow="1" bandCol="1">
                <a:tableStyleId>{5C22544A-7EE6-4342-B048-85BDC9FD1C3A}</a:tableStyleId>
              </a:tblPr>
              <a:tblGrid>
                <a:gridCol w="1334304">
                  <a:extLst>
                    <a:ext uri="{9D8B030D-6E8A-4147-A177-3AD203B41FA5}">
                      <a16:colId xmlns:a16="http://schemas.microsoft.com/office/drawing/2014/main" val="3306972697"/>
                    </a:ext>
                  </a:extLst>
                </a:gridCol>
                <a:gridCol w="1950135">
                  <a:extLst>
                    <a:ext uri="{9D8B030D-6E8A-4147-A177-3AD203B41FA5}">
                      <a16:colId xmlns:a16="http://schemas.microsoft.com/office/drawing/2014/main" val="4181891789"/>
                    </a:ext>
                  </a:extLst>
                </a:gridCol>
                <a:gridCol w="3489716">
                  <a:extLst>
                    <a:ext uri="{9D8B030D-6E8A-4147-A177-3AD203B41FA5}">
                      <a16:colId xmlns:a16="http://schemas.microsoft.com/office/drawing/2014/main" val="384648349"/>
                    </a:ext>
                  </a:extLst>
                </a:gridCol>
                <a:gridCol w="3479452">
                  <a:extLst>
                    <a:ext uri="{9D8B030D-6E8A-4147-A177-3AD203B41FA5}">
                      <a16:colId xmlns:a16="http://schemas.microsoft.com/office/drawing/2014/main" val="1183680969"/>
                    </a:ext>
                  </a:extLst>
                </a:gridCol>
              </a:tblGrid>
              <a:tr h="776197">
                <a:tc>
                  <a:txBody>
                    <a:bodyPr/>
                    <a:lstStyle/>
                    <a:p>
                      <a:pPr marL="0" marR="177800">
                        <a:spcBef>
                          <a:spcPts val="0"/>
                        </a:spcBef>
                        <a:spcAft>
                          <a:spcPts val="0"/>
                        </a:spcAft>
                      </a:pPr>
                      <a:r>
                        <a:rPr lang="en-US" sz="1800" dirty="0">
                          <a:effectLst/>
                        </a:rPr>
                        <a:t>     Grade</a:t>
                      </a:r>
                      <a:endParaRPr lang="en-US" sz="1800" dirty="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tc>
                  <a:txBody>
                    <a:bodyPr/>
                    <a:lstStyle/>
                    <a:p>
                      <a:pPr marL="85725" marR="177800">
                        <a:spcBef>
                          <a:spcPts val="0"/>
                        </a:spcBef>
                        <a:spcAft>
                          <a:spcPts val="0"/>
                        </a:spcAft>
                      </a:pPr>
                      <a:r>
                        <a:rPr lang="en-US" sz="1800" dirty="0">
                          <a:effectLst/>
                        </a:rPr>
                        <a:t>Grade Point      Average Range</a:t>
                      </a:r>
                      <a:endParaRPr lang="en-US" sz="1800" dirty="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tc>
                  <a:txBody>
                    <a:bodyPr/>
                    <a:lstStyle/>
                    <a:p>
                      <a:pPr marL="88900" marR="0">
                        <a:spcBef>
                          <a:spcPts val="0"/>
                        </a:spcBef>
                        <a:spcAft>
                          <a:spcPts val="0"/>
                        </a:spcAft>
                      </a:pPr>
                      <a:r>
                        <a:rPr lang="en-US" sz="1800">
                          <a:effectLst/>
                        </a:rPr>
                        <a:t>Definition</a:t>
                      </a:r>
                      <a:endParaRPr lang="en-US" sz="18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tc>
                  <a:txBody>
                    <a:bodyPr/>
                    <a:lstStyle/>
                    <a:p>
                      <a:pPr marL="93980" marR="0">
                        <a:spcBef>
                          <a:spcPts val="0"/>
                        </a:spcBef>
                        <a:spcAft>
                          <a:spcPts val="0"/>
                        </a:spcAft>
                      </a:pPr>
                      <a:r>
                        <a:rPr lang="en-US" sz="1800">
                          <a:effectLst/>
                        </a:rPr>
                        <a:t>Percent Equivalent</a:t>
                      </a:r>
                      <a:endParaRPr lang="en-US" sz="18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extLst>
                  <a:ext uri="{0D108BD9-81ED-4DB2-BD59-A6C34878D82A}">
                    <a16:rowId xmlns:a16="http://schemas.microsoft.com/office/drawing/2014/main" val="2153229321"/>
                  </a:ext>
                </a:extLst>
              </a:tr>
              <a:tr h="377963">
                <a:tc>
                  <a:txBody>
                    <a:bodyPr/>
                    <a:lstStyle/>
                    <a:p>
                      <a:pPr marL="177800" marR="177800">
                        <a:spcBef>
                          <a:spcPts val="0"/>
                        </a:spcBef>
                        <a:spcAft>
                          <a:spcPts val="0"/>
                        </a:spcAft>
                      </a:pPr>
                      <a:r>
                        <a:rPr lang="en-US" sz="1800">
                          <a:effectLst/>
                        </a:rPr>
                        <a:t>A+</a:t>
                      </a:r>
                      <a:endParaRPr lang="en-US" sz="18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tc>
                  <a:txBody>
                    <a:bodyPr/>
                    <a:lstStyle/>
                    <a:p>
                      <a:pPr marL="122555" marR="121920">
                        <a:spcBef>
                          <a:spcPts val="0"/>
                        </a:spcBef>
                        <a:spcAft>
                          <a:spcPts val="0"/>
                        </a:spcAft>
                      </a:pPr>
                      <a:r>
                        <a:rPr lang="en-US" sz="1800">
                          <a:effectLst/>
                        </a:rPr>
                        <a:t>4.25 ~ 4.50</a:t>
                      </a:r>
                      <a:endParaRPr lang="en-US" sz="18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tc>
                  <a:txBody>
                    <a:bodyPr/>
                    <a:lstStyle/>
                    <a:p>
                      <a:pPr marL="122555" marR="121920">
                        <a:spcBef>
                          <a:spcPts val="0"/>
                        </a:spcBef>
                        <a:spcAft>
                          <a:spcPts val="0"/>
                        </a:spcAft>
                      </a:pPr>
                      <a:r>
                        <a:rPr lang="en-US" sz="1800">
                          <a:effectLst/>
                        </a:rPr>
                        <a:t>Exceptional Achievement</a:t>
                      </a:r>
                      <a:endParaRPr lang="en-US" sz="18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tc>
                  <a:txBody>
                    <a:bodyPr/>
                    <a:lstStyle/>
                    <a:p>
                      <a:pPr marL="122555" marR="121920">
                        <a:spcBef>
                          <a:spcPts val="0"/>
                        </a:spcBef>
                        <a:spcAft>
                          <a:spcPts val="0"/>
                        </a:spcAft>
                      </a:pPr>
                      <a:r>
                        <a:rPr lang="en-US" sz="1800">
                          <a:effectLst/>
                        </a:rPr>
                        <a:t>95 - 100</a:t>
                      </a:r>
                      <a:endParaRPr lang="en-US" sz="18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extLst>
                  <a:ext uri="{0D108BD9-81ED-4DB2-BD59-A6C34878D82A}">
                    <a16:rowId xmlns:a16="http://schemas.microsoft.com/office/drawing/2014/main" val="1069942830"/>
                  </a:ext>
                </a:extLst>
              </a:tr>
              <a:tr h="377963">
                <a:tc>
                  <a:txBody>
                    <a:bodyPr/>
                    <a:lstStyle/>
                    <a:p>
                      <a:pPr marL="177800" marR="177800">
                        <a:spcBef>
                          <a:spcPts val="0"/>
                        </a:spcBef>
                        <a:spcAft>
                          <a:spcPts val="0"/>
                        </a:spcAft>
                      </a:pPr>
                      <a:r>
                        <a:rPr lang="en-US" sz="1800">
                          <a:effectLst/>
                        </a:rPr>
                        <a:t>A</a:t>
                      </a:r>
                      <a:endParaRPr lang="en-US" sz="18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tc>
                  <a:txBody>
                    <a:bodyPr/>
                    <a:lstStyle/>
                    <a:p>
                      <a:pPr marL="122555" marR="121920">
                        <a:spcBef>
                          <a:spcPts val="0"/>
                        </a:spcBef>
                        <a:spcAft>
                          <a:spcPts val="0"/>
                        </a:spcAft>
                      </a:pPr>
                      <a:r>
                        <a:rPr lang="en-US" sz="1800">
                          <a:effectLst/>
                        </a:rPr>
                        <a:t>3.75 ~ 4.24</a:t>
                      </a:r>
                      <a:endParaRPr lang="en-US" sz="18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tc>
                  <a:txBody>
                    <a:bodyPr/>
                    <a:lstStyle/>
                    <a:p>
                      <a:pPr marL="122555" marR="121920">
                        <a:spcBef>
                          <a:spcPts val="0"/>
                        </a:spcBef>
                        <a:spcAft>
                          <a:spcPts val="0"/>
                        </a:spcAft>
                      </a:pPr>
                      <a:r>
                        <a:rPr lang="en-US" sz="1800">
                          <a:effectLst/>
                        </a:rPr>
                        <a:t>Outstanding Achievement</a:t>
                      </a:r>
                      <a:endParaRPr lang="en-US" sz="18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tc>
                  <a:txBody>
                    <a:bodyPr/>
                    <a:lstStyle/>
                    <a:p>
                      <a:pPr marL="122555" marR="121920">
                        <a:spcBef>
                          <a:spcPts val="0"/>
                        </a:spcBef>
                        <a:spcAft>
                          <a:spcPts val="0"/>
                        </a:spcAft>
                      </a:pPr>
                      <a:r>
                        <a:rPr lang="en-US" sz="1800">
                          <a:effectLst/>
                        </a:rPr>
                        <a:t>90 – 94</a:t>
                      </a:r>
                      <a:endParaRPr lang="en-US" sz="18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extLst>
                  <a:ext uri="{0D108BD9-81ED-4DB2-BD59-A6C34878D82A}">
                    <a16:rowId xmlns:a16="http://schemas.microsoft.com/office/drawing/2014/main" val="3935558631"/>
                  </a:ext>
                </a:extLst>
              </a:tr>
              <a:tr h="377963">
                <a:tc>
                  <a:txBody>
                    <a:bodyPr/>
                    <a:lstStyle/>
                    <a:p>
                      <a:pPr marL="177800" marR="177800">
                        <a:spcBef>
                          <a:spcPts val="0"/>
                        </a:spcBef>
                        <a:spcAft>
                          <a:spcPts val="0"/>
                        </a:spcAft>
                      </a:pPr>
                      <a:r>
                        <a:rPr lang="en-US" sz="1800">
                          <a:effectLst/>
                        </a:rPr>
                        <a:t>B+</a:t>
                      </a:r>
                      <a:endParaRPr lang="en-US" sz="18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tc>
                  <a:txBody>
                    <a:bodyPr/>
                    <a:lstStyle/>
                    <a:p>
                      <a:pPr marL="122555" marR="121920">
                        <a:spcBef>
                          <a:spcPts val="0"/>
                        </a:spcBef>
                        <a:spcAft>
                          <a:spcPts val="0"/>
                        </a:spcAft>
                      </a:pPr>
                      <a:r>
                        <a:rPr lang="en-US" sz="1800">
                          <a:effectLst/>
                        </a:rPr>
                        <a:t>3.25 ~ 3.74</a:t>
                      </a:r>
                      <a:endParaRPr lang="en-US" sz="18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tc>
                  <a:txBody>
                    <a:bodyPr/>
                    <a:lstStyle/>
                    <a:p>
                      <a:pPr marL="122555" marR="121920">
                        <a:spcBef>
                          <a:spcPts val="0"/>
                        </a:spcBef>
                        <a:spcAft>
                          <a:spcPts val="0"/>
                        </a:spcAft>
                      </a:pPr>
                      <a:r>
                        <a:rPr lang="en-US" sz="1800">
                          <a:effectLst/>
                        </a:rPr>
                        <a:t>Very Good Achievement</a:t>
                      </a:r>
                      <a:endParaRPr lang="en-US" sz="18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tc>
                  <a:txBody>
                    <a:bodyPr/>
                    <a:lstStyle/>
                    <a:p>
                      <a:pPr marL="122555" marR="121920">
                        <a:spcBef>
                          <a:spcPts val="0"/>
                        </a:spcBef>
                        <a:spcAft>
                          <a:spcPts val="0"/>
                        </a:spcAft>
                      </a:pPr>
                      <a:r>
                        <a:rPr lang="en-US" sz="1800">
                          <a:effectLst/>
                        </a:rPr>
                        <a:t>85 - 89</a:t>
                      </a:r>
                      <a:endParaRPr lang="en-US" sz="18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extLst>
                  <a:ext uri="{0D108BD9-81ED-4DB2-BD59-A6C34878D82A}">
                    <a16:rowId xmlns:a16="http://schemas.microsoft.com/office/drawing/2014/main" val="1082335739"/>
                  </a:ext>
                </a:extLst>
              </a:tr>
              <a:tr h="258732">
                <a:tc>
                  <a:txBody>
                    <a:bodyPr/>
                    <a:lstStyle/>
                    <a:p>
                      <a:pPr marL="177800" marR="177800">
                        <a:spcBef>
                          <a:spcPts val="0"/>
                        </a:spcBef>
                        <a:spcAft>
                          <a:spcPts val="0"/>
                        </a:spcAft>
                      </a:pPr>
                      <a:r>
                        <a:rPr lang="en-US" sz="1800">
                          <a:effectLst/>
                        </a:rPr>
                        <a:t>B</a:t>
                      </a:r>
                      <a:endParaRPr lang="en-US" sz="18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tc>
                  <a:txBody>
                    <a:bodyPr/>
                    <a:lstStyle/>
                    <a:p>
                      <a:pPr marL="122555" marR="121920">
                        <a:spcBef>
                          <a:spcPts val="0"/>
                        </a:spcBef>
                        <a:spcAft>
                          <a:spcPts val="0"/>
                        </a:spcAft>
                      </a:pPr>
                      <a:r>
                        <a:rPr lang="en-US" sz="1800">
                          <a:effectLst/>
                        </a:rPr>
                        <a:t>2.75 ~ 3.24</a:t>
                      </a:r>
                      <a:endParaRPr lang="en-US" sz="18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tc>
                  <a:txBody>
                    <a:bodyPr/>
                    <a:lstStyle/>
                    <a:p>
                      <a:pPr marL="122555" marR="121920">
                        <a:spcBef>
                          <a:spcPts val="0"/>
                        </a:spcBef>
                        <a:spcAft>
                          <a:spcPts val="0"/>
                        </a:spcAft>
                      </a:pPr>
                      <a:r>
                        <a:rPr lang="en-US" sz="1800">
                          <a:effectLst/>
                        </a:rPr>
                        <a:t>Good Achievement</a:t>
                      </a:r>
                      <a:endParaRPr lang="en-US" sz="18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tc>
                  <a:txBody>
                    <a:bodyPr/>
                    <a:lstStyle/>
                    <a:p>
                      <a:pPr marL="122555" marR="121920">
                        <a:spcBef>
                          <a:spcPts val="0"/>
                        </a:spcBef>
                        <a:spcAft>
                          <a:spcPts val="0"/>
                        </a:spcAft>
                      </a:pPr>
                      <a:r>
                        <a:rPr lang="en-US" sz="1800">
                          <a:effectLst/>
                        </a:rPr>
                        <a:t>80 - 84</a:t>
                      </a:r>
                      <a:endParaRPr lang="en-US" sz="18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extLst>
                  <a:ext uri="{0D108BD9-81ED-4DB2-BD59-A6C34878D82A}">
                    <a16:rowId xmlns:a16="http://schemas.microsoft.com/office/drawing/2014/main" val="424533406"/>
                  </a:ext>
                </a:extLst>
              </a:tr>
              <a:tr h="377963">
                <a:tc>
                  <a:txBody>
                    <a:bodyPr/>
                    <a:lstStyle/>
                    <a:p>
                      <a:pPr marL="177800" marR="177800">
                        <a:spcBef>
                          <a:spcPts val="0"/>
                        </a:spcBef>
                        <a:spcAft>
                          <a:spcPts val="0"/>
                        </a:spcAft>
                      </a:pPr>
                      <a:r>
                        <a:rPr lang="en-US" sz="1800">
                          <a:effectLst/>
                        </a:rPr>
                        <a:t>C+</a:t>
                      </a:r>
                      <a:endParaRPr lang="en-US" sz="18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tc>
                  <a:txBody>
                    <a:bodyPr/>
                    <a:lstStyle/>
                    <a:p>
                      <a:pPr marL="122555" marR="121920">
                        <a:spcBef>
                          <a:spcPts val="0"/>
                        </a:spcBef>
                        <a:spcAft>
                          <a:spcPts val="0"/>
                        </a:spcAft>
                      </a:pPr>
                      <a:r>
                        <a:rPr lang="en-US" sz="1800">
                          <a:effectLst/>
                        </a:rPr>
                        <a:t>2.25 ~ 2.74</a:t>
                      </a:r>
                      <a:endParaRPr lang="en-US" sz="18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tc>
                  <a:txBody>
                    <a:bodyPr/>
                    <a:lstStyle/>
                    <a:p>
                      <a:pPr marL="122555" marR="121920">
                        <a:spcBef>
                          <a:spcPts val="0"/>
                        </a:spcBef>
                        <a:spcAft>
                          <a:spcPts val="0"/>
                        </a:spcAft>
                      </a:pPr>
                      <a:r>
                        <a:rPr lang="en-US" sz="1800">
                          <a:effectLst/>
                        </a:rPr>
                        <a:t>Satisfactory Achievement</a:t>
                      </a:r>
                      <a:endParaRPr lang="en-US" sz="18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tc>
                  <a:txBody>
                    <a:bodyPr/>
                    <a:lstStyle/>
                    <a:p>
                      <a:pPr marL="122555" marR="121920">
                        <a:spcBef>
                          <a:spcPts val="0"/>
                        </a:spcBef>
                        <a:spcAft>
                          <a:spcPts val="0"/>
                        </a:spcAft>
                      </a:pPr>
                      <a:r>
                        <a:rPr lang="en-US" sz="1800">
                          <a:effectLst/>
                        </a:rPr>
                        <a:t>75 - 79</a:t>
                      </a:r>
                      <a:endParaRPr lang="en-US" sz="18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extLst>
                  <a:ext uri="{0D108BD9-81ED-4DB2-BD59-A6C34878D82A}">
                    <a16:rowId xmlns:a16="http://schemas.microsoft.com/office/drawing/2014/main" val="2933268334"/>
                  </a:ext>
                </a:extLst>
              </a:tr>
              <a:tr h="258732">
                <a:tc>
                  <a:txBody>
                    <a:bodyPr/>
                    <a:lstStyle/>
                    <a:p>
                      <a:pPr marL="177800" marR="177800">
                        <a:spcBef>
                          <a:spcPts val="0"/>
                        </a:spcBef>
                        <a:spcAft>
                          <a:spcPts val="0"/>
                        </a:spcAft>
                      </a:pPr>
                      <a:r>
                        <a:rPr lang="en-US" sz="1800">
                          <a:effectLst/>
                        </a:rPr>
                        <a:t>C</a:t>
                      </a:r>
                      <a:endParaRPr lang="en-US" sz="18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tc>
                  <a:txBody>
                    <a:bodyPr/>
                    <a:lstStyle/>
                    <a:p>
                      <a:pPr marL="122555" marR="121920">
                        <a:spcBef>
                          <a:spcPts val="0"/>
                        </a:spcBef>
                        <a:spcAft>
                          <a:spcPts val="0"/>
                        </a:spcAft>
                      </a:pPr>
                      <a:r>
                        <a:rPr lang="en-US" sz="1800">
                          <a:effectLst/>
                        </a:rPr>
                        <a:t>1.75 ~ 2.24</a:t>
                      </a:r>
                      <a:endParaRPr lang="en-US" sz="18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tc>
                  <a:txBody>
                    <a:bodyPr/>
                    <a:lstStyle/>
                    <a:p>
                      <a:pPr marL="122555" marR="121920">
                        <a:spcBef>
                          <a:spcPts val="0"/>
                        </a:spcBef>
                        <a:spcAft>
                          <a:spcPts val="0"/>
                        </a:spcAft>
                      </a:pPr>
                      <a:r>
                        <a:rPr lang="en-US" sz="1800">
                          <a:effectLst/>
                        </a:rPr>
                        <a:t>Average Achievement</a:t>
                      </a:r>
                      <a:endParaRPr lang="en-US" sz="18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tc>
                  <a:txBody>
                    <a:bodyPr/>
                    <a:lstStyle/>
                    <a:p>
                      <a:pPr marL="122555" marR="121920">
                        <a:spcBef>
                          <a:spcPts val="0"/>
                        </a:spcBef>
                        <a:spcAft>
                          <a:spcPts val="0"/>
                        </a:spcAft>
                      </a:pPr>
                      <a:r>
                        <a:rPr lang="en-US" sz="1800">
                          <a:effectLst/>
                        </a:rPr>
                        <a:t>70 - 74</a:t>
                      </a:r>
                      <a:endParaRPr lang="en-US" sz="18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extLst>
                  <a:ext uri="{0D108BD9-81ED-4DB2-BD59-A6C34878D82A}">
                    <a16:rowId xmlns:a16="http://schemas.microsoft.com/office/drawing/2014/main" val="884306086"/>
                  </a:ext>
                </a:extLst>
              </a:tr>
              <a:tr h="258732">
                <a:tc>
                  <a:txBody>
                    <a:bodyPr/>
                    <a:lstStyle/>
                    <a:p>
                      <a:pPr marL="177800" marR="177800">
                        <a:spcBef>
                          <a:spcPts val="0"/>
                        </a:spcBef>
                        <a:spcAft>
                          <a:spcPts val="0"/>
                        </a:spcAft>
                      </a:pPr>
                      <a:r>
                        <a:rPr lang="en-US" sz="1800">
                          <a:effectLst/>
                        </a:rPr>
                        <a:t>D+</a:t>
                      </a:r>
                      <a:endParaRPr lang="en-US" sz="18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tc>
                  <a:txBody>
                    <a:bodyPr/>
                    <a:lstStyle/>
                    <a:p>
                      <a:pPr marL="122555" marR="121920">
                        <a:spcBef>
                          <a:spcPts val="0"/>
                        </a:spcBef>
                        <a:spcAft>
                          <a:spcPts val="0"/>
                        </a:spcAft>
                      </a:pPr>
                      <a:r>
                        <a:rPr lang="en-US" sz="1800" dirty="0">
                          <a:effectLst/>
                        </a:rPr>
                        <a:t>1.25 ~ 1.74</a:t>
                      </a:r>
                      <a:endParaRPr lang="en-US" sz="1800" dirty="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tc>
                  <a:txBody>
                    <a:bodyPr/>
                    <a:lstStyle/>
                    <a:p>
                      <a:pPr marL="122555" marR="121920">
                        <a:spcBef>
                          <a:spcPts val="0"/>
                        </a:spcBef>
                        <a:spcAft>
                          <a:spcPts val="0"/>
                        </a:spcAft>
                      </a:pPr>
                      <a:r>
                        <a:rPr lang="en-US" sz="1800">
                          <a:effectLst/>
                        </a:rPr>
                        <a:t>Minimal Achievement </a:t>
                      </a:r>
                      <a:endParaRPr lang="en-US" sz="18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tc>
                  <a:txBody>
                    <a:bodyPr/>
                    <a:lstStyle/>
                    <a:p>
                      <a:pPr marL="122555" marR="121920">
                        <a:spcBef>
                          <a:spcPts val="0"/>
                        </a:spcBef>
                        <a:spcAft>
                          <a:spcPts val="0"/>
                        </a:spcAft>
                      </a:pPr>
                      <a:r>
                        <a:rPr lang="en-US" sz="1800" dirty="0">
                          <a:effectLst/>
                        </a:rPr>
                        <a:t>65 - 69</a:t>
                      </a:r>
                      <a:endParaRPr lang="en-US" sz="1800" dirty="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extLst>
                  <a:ext uri="{0D108BD9-81ED-4DB2-BD59-A6C34878D82A}">
                    <a16:rowId xmlns:a16="http://schemas.microsoft.com/office/drawing/2014/main" val="4065616295"/>
                  </a:ext>
                </a:extLst>
              </a:tr>
              <a:tr h="258732">
                <a:tc>
                  <a:txBody>
                    <a:bodyPr/>
                    <a:lstStyle/>
                    <a:p>
                      <a:pPr marL="177800" marR="177800">
                        <a:spcBef>
                          <a:spcPts val="0"/>
                        </a:spcBef>
                        <a:spcAft>
                          <a:spcPts val="0"/>
                        </a:spcAft>
                      </a:pPr>
                      <a:r>
                        <a:rPr lang="en-US" sz="1800">
                          <a:effectLst/>
                        </a:rPr>
                        <a:t>D</a:t>
                      </a:r>
                      <a:endParaRPr lang="en-US" sz="18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tc>
                  <a:txBody>
                    <a:bodyPr/>
                    <a:lstStyle/>
                    <a:p>
                      <a:pPr marL="122555" marR="121920">
                        <a:spcBef>
                          <a:spcPts val="0"/>
                        </a:spcBef>
                        <a:spcAft>
                          <a:spcPts val="0"/>
                        </a:spcAft>
                      </a:pPr>
                      <a:r>
                        <a:rPr lang="en-US" sz="1800">
                          <a:effectLst/>
                        </a:rPr>
                        <a:t>0.75 ~ 1.24</a:t>
                      </a:r>
                      <a:endParaRPr lang="en-US" sz="18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tc>
                  <a:txBody>
                    <a:bodyPr/>
                    <a:lstStyle/>
                    <a:p>
                      <a:pPr marL="122555" marR="121920">
                        <a:spcBef>
                          <a:spcPts val="0"/>
                        </a:spcBef>
                        <a:spcAft>
                          <a:spcPts val="0"/>
                        </a:spcAft>
                      </a:pPr>
                      <a:r>
                        <a:rPr lang="en-US" sz="1800">
                          <a:effectLst/>
                        </a:rPr>
                        <a:t>Minimal Achievement </a:t>
                      </a:r>
                      <a:endParaRPr lang="en-US" sz="18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tc>
                  <a:txBody>
                    <a:bodyPr/>
                    <a:lstStyle/>
                    <a:p>
                      <a:pPr marL="122555" marR="121920">
                        <a:spcBef>
                          <a:spcPts val="0"/>
                        </a:spcBef>
                        <a:spcAft>
                          <a:spcPts val="0"/>
                        </a:spcAft>
                      </a:pPr>
                      <a:r>
                        <a:rPr lang="en-US" sz="1800">
                          <a:effectLst/>
                        </a:rPr>
                        <a:t>40 - 64</a:t>
                      </a:r>
                      <a:endParaRPr lang="en-US" sz="18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extLst>
                  <a:ext uri="{0D108BD9-81ED-4DB2-BD59-A6C34878D82A}">
                    <a16:rowId xmlns:a16="http://schemas.microsoft.com/office/drawing/2014/main" val="928437537"/>
                  </a:ext>
                </a:extLst>
              </a:tr>
              <a:tr h="517464">
                <a:tc>
                  <a:txBody>
                    <a:bodyPr/>
                    <a:lstStyle/>
                    <a:p>
                      <a:pPr marL="177800" marR="177800">
                        <a:spcBef>
                          <a:spcPts val="0"/>
                        </a:spcBef>
                        <a:spcAft>
                          <a:spcPts val="0"/>
                        </a:spcAft>
                      </a:pPr>
                      <a:r>
                        <a:rPr lang="en-US" sz="1800">
                          <a:effectLst/>
                        </a:rPr>
                        <a:t>F</a:t>
                      </a:r>
                      <a:endParaRPr lang="en-US" sz="18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tc>
                  <a:txBody>
                    <a:bodyPr/>
                    <a:lstStyle/>
                    <a:p>
                      <a:pPr marL="122555" marR="121920">
                        <a:spcBef>
                          <a:spcPts val="0"/>
                        </a:spcBef>
                        <a:spcAft>
                          <a:spcPts val="0"/>
                        </a:spcAft>
                      </a:pPr>
                      <a:r>
                        <a:rPr lang="en-US" sz="1800">
                          <a:effectLst/>
                        </a:rPr>
                        <a:t>0 ~ 0.74</a:t>
                      </a:r>
                      <a:endParaRPr lang="en-US" sz="18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tc>
                  <a:txBody>
                    <a:bodyPr/>
                    <a:lstStyle/>
                    <a:p>
                      <a:pPr marL="122555" marR="121920">
                        <a:spcBef>
                          <a:spcPts val="0"/>
                        </a:spcBef>
                        <a:spcAft>
                          <a:spcPts val="0"/>
                        </a:spcAft>
                      </a:pPr>
                      <a:r>
                        <a:rPr lang="en-US" sz="1800">
                          <a:effectLst/>
                        </a:rPr>
                        <a:t>Unsatisfactory Achievement </a:t>
                      </a:r>
                      <a:endParaRPr lang="en-US" sz="18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tc>
                  <a:txBody>
                    <a:bodyPr/>
                    <a:lstStyle/>
                    <a:p>
                      <a:pPr marL="122555" marR="121920">
                        <a:spcBef>
                          <a:spcPts val="0"/>
                        </a:spcBef>
                        <a:spcAft>
                          <a:spcPts val="0"/>
                        </a:spcAft>
                      </a:pPr>
                      <a:r>
                        <a:rPr lang="en-US" sz="1800" dirty="0">
                          <a:effectLst/>
                        </a:rPr>
                        <a:t>0 - 39</a:t>
                      </a:r>
                      <a:endParaRPr lang="en-US" sz="1800" dirty="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extLst>
                  <a:ext uri="{0D108BD9-81ED-4DB2-BD59-A6C34878D82A}">
                    <a16:rowId xmlns:a16="http://schemas.microsoft.com/office/drawing/2014/main" val="1226572688"/>
                  </a:ext>
                </a:extLst>
              </a:tr>
            </a:tbl>
          </a:graphicData>
        </a:graphic>
      </p:graphicFrame>
      <p:sp>
        <p:nvSpPr>
          <p:cNvPr id="7" name="Rectangle 1"/>
          <p:cNvSpPr>
            <a:spLocks noChangeArrowheads="1"/>
          </p:cNvSpPr>
          <p:nvPr/>
        </p:nvSpPr>
        <p:spPr bwMode="auto">
          <a:xfrm>
            <a:off x="340821" y="1526655"/>
            <a:ext cx="4688379" cy="1041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0" rIns="0" bIns="5078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panose="020B0604020202020204" pitchFamily="34" charset="0"/>
                <a:ea typeface="돋움" panose="020B0600000101010101" pitchFamily="50" charset="-127"/>
                <a:cs typeface="Arial" panose="020B0604020202020204" pitchFamily="34" charset="0"/>
              </a:rPr>
              <a:t>Grading Scale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pic>
        <p:nvPicPr>
          <p:cNvPr id="5" name="Picture 4" descr="C:\Users\user\Desktop\Endicott 3.17\Design resources\Endicott Logo A4.png">
            <a:extLst>
              <a:ext uri="{FF2B5EF4-FFF2-40B4-BE49-F238E27FC236}">
                <a16:creationId xmlns:a16="http://schemas.microsoft.com/office/drawing/2014/main" id="{DDB38064-42CF-4F88-A9F8-160DCE3B84F6}"/>
              </a:ext>
            </a:extLst>
          </p:cNvPr>
          <p:cNvPicPr/>
          <p:nvPr/>
        </p:nvPicPr>
        <p:blipFill rotWithShape="1">
          <a:blip r:embed="rId2" cstate="print">
            <a:extLst>
              <a:ext uri="{28A0092B-C50C-407E-A947-70E740481C1C}">
                <a14:useLocalDpi xmlns:a14="http://schemas.microsoft.com/office/drawing/2010/main" val="0"/>
              </a:ext>
            </a:extLst>
          </a:blip>
          <a:srcRect t="25516" b="29656"/>
          <a:stretch/>
        </p:blipFill>
        <p:spPr bwMode="auto">
          <a:xfrm>
            <a:off x="10113645" y="146686"/>
            <a:ext cx="1962150" cy="6191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59030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Grading Curve</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740725086"/>
              </p:ext>
            </p:extLst>
          </p:nvPr>
        </p:nvGraphicFramePr>
        <p:xfrm>
          <a:off x="946857" y="1659256"/>
          <a:ext cx="9458784" cy="3335190"/>
        </p:xfrm>
        <a:graphic>
          <a:graphicData uri="http://schemas.openxmlformats.org/drawingml/2006/table">
            <a:tbl>
              <a:tblPr firstRow="1" firstCol="1" lastRow="1" lastCol="1" bandRow="1" bandCol="1">
                <a:tableStyleId>{5C22544A-7EE6-4342-B048-85BDC9FD1C3A}</a:tableStyleId>
              </a:tblPr>
              <a:tblGrid>
                <a:gridCol w="1224878">
                  <a:extLst>
                    <a:ext uri="{9D8B030D-6E8A-4147-A177-3AD203B41FA5}">
                      <a16:colId xmlns:a16="http://schemas.microsoft.com/office/drawing/2014/main" val="3349540742"/>
                    </a:ext>
                  </a:extLst>
                </a:gridCol>
                <a:gridCol w="1826850">
                  <a:extLst>
                    <a:ext uri="{9D8B030D-6E8A-4147-A177-3AD203B41FA5}">
                      <a16:colId xmlns:a16="http://schemas.microsoft.com/office/drawing/2014/main" val="3889039500"/>
                    </a:ext>
                  </a:extLst>
                </a:gridCol>
                <a:gridCol w="1678189">
                  <a:extLst>
                    <a:ext uri="{9D8B030D-6E8A-4147-A177-3AD203B41FA5}">
                      <a16:colId xmlns:a16="http://schemas.microsoft.com/office/drawing/2014/main" val="1609313124"/>
                    </a:ext>
                  </a:extLst>
                </a:gridCol>
                <a:gridCol w="1525339">
                  <a:extLst>
                    <a:ext uri="{9D8B030D-6E8A-4147-A177-3AD203B41FA5}">
                      <a16:colId xmlns:a16="http://schemas.microsoft.com/office/drawing/2014/main" val="3923259496"/>
                    </a:ext>
                  </a:extLst>
                </a:gridCol>
                <a:gridCol w="1372492">
                  <a:extLst>
                    <a:ext uri="{9D8B030D-6E8A-4147-A177-3AD203B41FA5}">
                      <a16:colId xmlns:a16="http://schemas.microsoft.com/office/drawing/2014/main" val="2328432328"/>
                    </a:ext>
                  </a:extLst>
                </a:gridCol>
                <a:gridCol w="1831036">
                  <a:extLst>
                    <a:ext uri="{9D8B030D-6E8A-4147-A177-3AD203B41FA5}">
                      <a16:colId xmlns:a16="http://schemas.microsoft.com/office/drawing/2014/main" val="145642148"/>
                    </a:ext>
                  </a:extLst>
                </a:gridCol>
              </a:tblGrid>
              <a:tr h="533749">
                <a:tc>
                  <a:txBody>
                    <a:bodyPr/>
                    <a:lstStyle/>
                    <a:p>
                      <a:pPr marL="0" marR="177800">
                        <a:spcBef>
                          <a:spcPts val="0"/>
                        </a:spcBef>
                        <a:spcAft>
                          <a:spcPts val="0"/>
                        </a:spcAft>
                      </a:pPr>
                      <a:r>
                        <a:rPr lang="en-US" sz="2000" dirty="0">
                          <a:effectLst/>
                        </a:rPr>
                        <a:t>     Grade</a:t>
                      </a:r>
                      <a:endParaRPr lang="en-US" sz="2000" dirty="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nchor="ctr"/>
                </a:tc>
                <a:tc>
                  <a:txBody>
                    <a:bodyPr/>
                    <a:lstStyle/>
                    <a:p>
                      <a:pPr marL="101600" marR="177800" indent="-101600">
                        <a:spcBef>
                          <a:spcPts val="0"/>
                        </a:spcBef>
                        <a:spcAft>
                          <a:spcPts val="0"/>
                        </a:spcAft>
                      </a:pPr>
                      <a:r>
                        <a:rPr lang="en-US" sz="2000" dirty="0">
                          <a:effectLst/>
                        </a:rPr>
                        <a:t>   Grade Point</a:t>
                      </a:r>
                      <a:endParaRPr lang="en-US" sz="2000" dirty="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nchor="ctr"/>
                </a:tc>
                <a:tc>
                  <a:txBody>
                    <a:bodyPr/>
                    <a:lstStyle/>
                    <a:p>
                      <a:pPr marL="0" marR="0">
                        <a:spcBef>
                          <a:spcPts val="0"/>
                        </a:spcBef>
                        <a:spcAft>
                          <a:spcPts val="0"/>
                        </a:spcAft>
                      </a:pPr>
                      <a:r>
                        <a:rPr lang="en-US" sz="2000">
                          <a:effectLst/>
                        </a:rPr>
                        <a:t>  Freshman</a:t>
                      </a:r>
                      <a:endParaRPr lang="en-US" sz="20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nchor="ctr"/>
                </a:tc>
                <a:tc>
                  <a:txBody>
                    <a:bodyPr/>
                    <a:lstStyle/>
                    <a:p>
                      <a:pPr marL="0" marR="0">
                        <a:spcBef>
                          <a:spcPts val="0"/>
                        </a:spcBef>
                        <a:spcAft>
                          <a:spcPts val="0"/>
                        </a:spcAft>
                      </a:pPr>
                      <a:r>
                        <a:rPr lang="en-US" sz="2000">
                          <a:effectLst/>
                        </a:rPr>
                        <a:t>  Sophomores</a:t>
                      </a:r>
                      <a:endParaRPr lang="en-US" sz="20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nchor="ctr"/>
                </a:tc>
                <a:tc>
                  <a:txBody>
                    <a:bodyPr/>
                    <a:lstStyle/>
                    <a:p>
                      <a:pPr marL="0" marR="0">
                        <a:spcBef>
                          <a:spcPts val="0"/>
                        </a:spcBef>
                        <a:spcAft>
                          <a:spcPts val="0"/>
                        </a:spcAft>
                      </a:pPr>
                      <a:r>
                        <a:rPr lang="en-US" sz="2000">
                          <a:effectLst/>
                        </a:rPr>
                        <a:t>    Junior</a:t>
                      </a:r>
                      <a:endParaRPr lang="en-US" sz="20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nchor="ctr"/>
                </a:tc>
                <a:tc>
                  <a:txBody>
                    <a:bodyPr/>
                    <a:lstStyle/>
                    <a:p>
                      <a:pPr marL="0" marR="0">
                        <a:spcBef>
                          <a:spcPts val="0"/>
                        </a:spcBef>
                        <a:spcAft>
                          <a:spcPts val="0"/>
                        </a:spcAft>
                      </a:pPr>
                      <a:r>
                        <a:rPr lang="en-US" sz="2000">
                          <a:effectLst/>
                        </a:rPr>
                        <a:t>    Graduate</a:t>
                      </a:r>
                      <a:endParaRPr lang="en-US" sz="20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nchor="ctr"/>
                </a:tc>
                <a:extLst>
                  <a:ext uri="{0D108BD9-81ED-4DB2-BD59-A6C34878D82A}">
                    <a16:rowId xmlns:a16="http://schemas.microsoft.com/office/drawing/2014/main" val="1913507750"/>
                  </a:ext>
                </a:extLst>
              </a:tr>
              <a:tr h="298172">
                <a:tc>
                  <a:txBody>
                    <a:bodyPr/>
                    <a:lstStyle/>
                    <a:p>
                      <a:pPr marL="177800" marR="177800">
                        <a:spcBef>
                          <a:spcPts val="0"/>
                        </a:spcBef>
                        <a:spcAft>
                          <a:spcPts val="0"/>
                        </a:spcAft>
                      </a:pPr>
                      <a:r>
                        <a:rPr lang="en-US" sz="2000">
                          <a:effectLst/>
                        </a:rPr>
                        <a:t>A+</a:t>
                      </a:r>
                      <a:endParaRPr lang="en-US" sz="20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tc>
                  <a:txBody>
                    <a:bodyPr/>
                    <a:lstStyle/>
                    <a:p>
                      <a:pPr marL="122555" marR="121920">
                        <a:spcBef>
                          <a:spcPts val="0"/>
                        </a:spcBef>
                        <a:spcAft>
                          <a:spcPts val="0"/>
                        </a:spcAft>
                      </a:pPr>
                      <a:r>
                        <a:rPr lang="en-US" sz="2000">
                          <a:effectLst/>
                        </a:rPr>
                        <a:t>4.5</a:t>
                      </a:r>
                      <a:endParaRPr lang="en-US" sz="20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tc rowSpan="2">
                  <a:txBody>
                    <a:bodyPr/>
                    <a:lstStyle/>
                    <a:p>
                      <a:pPr marL="65405" marR="0">
                        <a:spcBef>
                          <a:spcPts val="0"/>
                        </a:spcBef>
                        <a:spcAft>
                          <a:spcPts val="0"/>
                        </a:spcAft>
                      </a:pPr>
                      <a:r>
                        <a:rPr lang="en-US" sz="2000">
                          <a:effectLst/>
                        </a:rPr>
                        <a:t>20% or less</a:t>
                      </a:r>
                      <a:endParaRPr lang="en-US" sz="20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tc rowSpan="2">
                  <a:txBody>
                    <a:bodyPr/>
                    <a:lstStyle/>
                    <a:p>
                      <a:pPr marL="65405" marR="0">
                        <a:spcBef>
                          <a:spcPts val="0"/>
                        </a:spcBef>
                        <a:spcAft>
                          <a:spcPts val="0"/>
                        </a:spcAft>
                      </a:pPr>
                      <a:r>
                        <a:rPr lang="en-US" sz="2000">
                          <a:effectLst/>
                        </a:rPr>
                        <a:t>30% or less</a:t>
                      </a:r>
                      <a:endParaRPr lang="en-US" sz="20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tc rowSpan="2">
                  <a:txBody>
                    <a:bodyPr/>
                    <a:lstStyle/>
                    <a:p>
                      <a:pPr marL="65405" marR="0">
                        <a:spcBef>
                          <a:spcPts val="0"/>
                        </a:spcBef>
                        <a:spcAft>
                          <a:spcPts val="0"/>
                        </a:spcAft>
                      </a:pPr>
                      <a:r>
                        <a:rPr lang="en-US" sz="2000">
                          <a:effectLst/>
                        </a:rPr>
                        <a:t>30% or less</a:t>
                      </a:r>
                      <a:endParaRPr lang="en-US" sz="20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tc rowSpan="2">
                  <a:txBody>
                    <a:bodyPr/>
                    <a:lstStyle/>
                    <a:p>
                      <a:pPr marL="65405" marR="0">
                        <a:spcBef>
                          <a:spcPts val="0"/>
                        </a:spcBef>
                        <a:spcAft>
                          <a:spcPts val="0"/>
                        </a:spcAft>
                      </a:pPr>
                      <a:r>
                        <a:rPr lang="en-US" sz="2000">
                          <a:effectLst/>
                        </a:rPr>
                        <a:t>50% or less</a:t>
                      </a:r>
                      <a:endParaRPr lang="en-US" sz="20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extLst>
                  <a:ext uri="{0D108BD9-81ED-4DB2-BD59-A6C34878D82A}">
                    <a16:rowId xmlns:a16="http://schemas.microsoft.com/office/drawing/2014/main" val="3486818395"/>
                  </a:ext>
                </a:extLst>
              </a:tr>
              <a:tr h="295896">
                <a:tc>
                  <a:txBody>
                    <a:bodyPr/>
                    <a:lstStyle/>
                    <a:p>
                      <a:pPr marL="177800" marR="177800">
                        <a:spcBef>
                          <a:spcPts val="0"/>
                        </a:spcBef>
                        <a:spcAft>
                          <a:spcPts val="0"/>
                        </a:spcAft>
                      </a:pPr>
                      <a:r>
                        <a:rPr lang="en-US" sz="2000">
                          <a:effectLst/>
                        </a:rPr>
                        <a:t>A</a:t>
                      </a:r>
                      <a:endParaRPr lang="en-US" sz="20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tc>
                  <a:txBody>
                    <a:bodyPr/>
                    <a:lstStyle/>
                    <a:p>
                      <a:pPr marL="122555" marR="121920">
                        <a:spcBef>
                          <a:spcPts val="0"/>
                        </a:spcBef>
                        <a:spcAft>
                          <a:spcPts val="0"/>
                        </a:spcAft>
                      </a:pPr>
                      <a:r>
                        <a:rPr lang="en-US" sz="2000" dirty="0">
                          <a:effectLst/>
                        </a:rPr>
                        <a:t>4.0</a:t>
                      </a:r>
                      <a:endParaRPr lang="en-US" sz="2000" dirty="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548681211"/>
                  </a:ext>
                </a:extLst>
              </a:tr>
              <a:tr h="295896">
                <a:tc>
                  <a:txBody>
                    <a:bodyPr/>
                    <a:lstStyle/>
                    <a:p>
                      <a:pPr marL="177800" marR="177800">
                        <a:spcBef>
                          <a:spcPts val="0"/>
                        </a:spcBef>
                        <a:spcAft>
                          <a:spcPts val="0"/>
                        </a:spcAft>
                      </a:pPr>
                      <a:r>
                        <a:rPr lang="en-US" sz="2000">
                          <a:effectLst/>
                        </a:rPr>
                        <a:t>B+</a:t>
                      </a:r>
                      <a:endParaRPr lang="en-US" sz="20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tc>
                  <a:txBody>
                    <a:bodyPr/>
                    <a:lstStyle/>
                    <a:p>
                      <a:pPr marL="122555" marR="121920">
                        <a:spcBef>
                          <a:spcPts val="0"/>
                        </a:spcBef>
                        <a:spcAft>
                          <a:spcPts val="0"/>
                        </a:spcAft>
                      </a:pPr>
                      <a:r>
                        <a:rPr lang="en-US" sz="2000">
                          <a:effectLst/>
                        </a:rPr>
                        <a:t>3.5</a:t>
                      </a:r>
                      <a:endParaRPr lang="en-US" sz="20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tc rowSpan="2">
                  <a:txBody>
                    <a:bodyPr/>
                    <a:lstStyle/>
                    <a:p>
                      <a:pPr marL="65405" marR="0">
                        <a:spcBef>
                          <a:spcPts val="0"/>
                        </a:spcBef>
                        <a:spcAft>
                          <a:spcPts val="0"/>
                        </a:spcAft>
                      </a:pPr>
                      <a:r>
                        <a:rPr lang="en-US" sz="2000" dirty="0">
                          <a:effectLst/>
                        </a:rPr>
                        <a:t>50% or less</a:t>
                      </a:r>
                      <a:endParaRPr lang="en-US" sz="2000" dirty="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tc rowSpan="2">
                  <a:txBody>
                    <a:bodyPr/>
                    <a:lstStyle/>
                    <a:p>
                      <a:pPr marL="65405" marR="0">
                        <a:spcBef>
                          <a:spcPts val="0"/>
                        </a:spcBef>
                        <a:spcAft>
                          <a:spcPts val="0"/>
                        </a:spcAft>
                      </a:pPr>
                      <a:r>
                        <a:rPr lang="en-US" sz="2000">
                          <a:effectLst/>
                        </a:rPr>
                        <a:t>40% or less</a:t>
                      </a:r>
                      <a:endParaRPr lang="en-US" sz="20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tc rowSpan="2">
                  <a:txBody>
                    <a:bodyPr/>
                    <a:lstStyle/>
                    <a:p>
                      <a:pPr marL="65405" marR="0">
                        <a:spcBef>
                          <a:spcPts val="0"/>
                        </a:spcBef>
                        <a:spcAft>
                          <a:spcPts val="0"/>
                        </a:spcAft>
                      </a:pPr>
                      <a:r>
                        <a:rPr lang="en-US" sz="2000">
                          <a:effectLst/>
                        </a:rPr>
                        <a:t>40% or less</a:t>
                      </a:r>
                      <a:endParaRPr lang="en-US" sz="20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tc rowSpan="2">
                  <a:txBody>
                    <a:bodyPr/>
                    <a:lstStyle/>
                    <a:p>
                      <a:pPr marL="65405" marR="0">
                        <a:spcBef>
                          <a:spcPts val="0"/>
                        </a:spcBef>
                        <a:spcAft>
                          <a:spcPts val="0"/>
                        </a:spcAft>
                      </a:pPr>
                      <a:r>
                        <a:rPr lang="en-US" sz="2000">
                          <a:effectLst/>
                        </a:rPr>
                        <a:t>50% or less</a:t>
                      </a:r>
                      <a:endParaRPr lang="en-US" sz="20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extLst>
                  <a:ext uri="{0D108BD9-81ED-4DB2-BD59-A6C34878D82A}">
                    <a16:rowId xmlns:a16="http://schemas.microsoft.com/office/drawing/2014/main" val="161413859"/>
                  </a:ext>
                </a:extLst>
              </a:tr>
              <a:tr h="298172">
                <a:tc>
                  <a:txBody>
                    <a:bodyPr/>
                    <a:lstStyle/>
                    <a:p>
                      <a:pPr marL="177800" marR="177800">
                        <a:spcBef>
                          <a:spcPts val="0"/>
                        </a:spcBef>
                        <a:spcAft>
                          <a:spcPts val="0"/>
                        </a:spcAft>
                      </a:pPr>
                      <a:r>
                        <a:rPr lang="en-US" sz="2000">
                          <a:effectLst/>
                        </a:rPr>
                        <a:t>B</a:t>
                      </a:r>
                      <a:endParaRPr lang="en-US" sz="20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tc>
                  <a:txBody>
                    <a:bodyPr/>
                    <a:lstStyle/>
                    <a:p>
                      <a:pPr marL="122555" marR="121920">
                        <a:spcBef>
                          <a:spcPts val="0"/>
                        </a:spcBef>
                        <a:spcAft>
                          <a:spcPts val="0"/>
                        </a:spcAft>
                      </a:pPr>
                      <a:r>
                        <a:rPr lang="en-US" sz="2000" dirty="0">
                          <a:effectLst/>
                        </a:rPr>
                        <a:t>3.0</a:t>
                      </a:r>
                      <a:endParaRPr lang="en-US" sz="2000" dirty="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652875798"/>
                  </a:ext>
                </a:extLst>
              </a:tr>
              <a:tr h="298172">
                <a:tc>
                  <a:txBody>
                    <a:bodyPr/>
                    <a:lstStyle/>
                    <a:p>
                      <a:pPr marL="177800" marR="177800">
                        <a:spcBef>
                          <a:spcPts val="0"/>
                        </a:spcBef>
                        <a:spcAft>
                          <a:spcPts val="0"/>
                        </a:spcAft>
                      </a:pPr>
                      <a:r>
                        <a:rPr lang="en-US" sz="2000">
                          <a:effectLst/>
                        </a:rPr>
                        <a:t>C+</a:t>
                      </a:r>
                      <a:endParaRPr lang="en-US" sz="20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tc>
                  <a:txBody>
                    <a:bodyPr/>
                    <a:lstStyle/>
                    <a:p>
                      <a:pPr marL="122555" marR="121920">
                        <a:spcBef>
                          <a:spcPts val="0"/>
                        </a:spcBef>
                        <a:spcAft>
                          <a:spcPts val="0"/>
                        </a:spcAft>
                      </a:pPr>
                      <a:r>
                        <a:rPr lang="en-US" sz="2000">
                          <a:effectLst/>
                        </a:rPr>
                        <a:t>2.5</a:t>
                      </a:r>
                      <a:endParaRPr lang="en-US" sz="20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tc rowSpan="4">
                  <a:txBody>
                    <a:bodyPr/>
                    <a:lstStyle/>
                    <a:p>
                      <a:pPr marL="65405" marR="93980">
                        <a:lnSpc>
                          <a:spcPct val="105000"/>
                        </a:lnSpc>
                        <a:spcBef>
                          <a:spcPts val="0"/>
                        </a:spcBef>
                        <a:spcAft>
                          <a:spcPts val="0"/>
                        </a:spcAft>
                      </a:pPr>
                      <a:r>
                        <a:rPr lang="en-US" sz="2000">
                          <a:effectLst/>
                        </a:rPr>
                        <a:t>30% or more</a:t>
                      </a:r>
                      <a:endParaRPr lang="en-US" sz="20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tc rowSpan="4">
                  <a:txBody>
                    <a:bodyPr/>
                    <a:lstStyle/>
                    <a:p>
                      <a:pPr marL="65405" marR="93980">
                        <a:lnSpc>
                          <a:spcPct val="105000"/>
                        </a:lnSpc>
                        <a:spcBef>
                          <a:spcPts val="0"/>
                        </a:spcBef>
                        <a:spcAft>
                          <a:spcPts val="0"/>
                        </a:spcAft>
                      </a:pPr>
                      <a:r>
                        <a:rPr lang="en-US" sz="2000" dirty="0">
                          <a:effectLst/>
                        </a:rPr>
                        <a:t>30% or more</a:t>
                      </a:r>
                      <a:endParaRPr lang="en-US" sz="2000" dirty="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tc rowSpan="4">
                  <a:txBody>
                    <a:bodyPr/>
                    <a:lstStyle/>
                    <a:p>
                      <a:pPr marL="65405" marR="93980">
                        <a:lnSpc>
                          <a:spcPct val="105000"/>
                        </a:lnSpc>
                        <a:spcBef>
                          <a:spcPts val="0"/>
                        </a:spcBef>
                        <a:spcAft>
                          <a:spcPts val="0"/>
                        </a:spcAft>
                      </a:pPr>
                      <a:r>
                        <a:rPr lang="en-US" sz="2000">
                          <a:effectLst/>
                        </a:rPr>
                        <a:t>30% or more</a:t>
                      </a:r>
                      <a:endParaRPr lang="en-US" sz="20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tc rowSpan="4">
                  <a:txBody>
                    <a:bodyPr/>
                    <a:lstStyle/>
                    <a:p>
                      <a:pPr marL="65405" marR="93980" algn="ctr">
                        <a:lnSpc>
                          <a:spcPct val="105000"/>
                        </a:lnSpc>
                        <a:spcBef>
                          <a:spcPts val="0"/>
                        </a:spcBef>
                        <a:spcAft>
                          <a:spcPts val="0"/>
                        </a:spcAft>
                      </a:pPr>
                      <a:r>
                        <a:rPr lang="en-US" sz="2000">
                          <a:effectLst/>
                        </a:rPr>
                        <a:t>~</a:t>
                      </a:r>
                      <a:endParaRPr lang="en-US" sz="20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extLst>
                  <a:ext uri="{0D108BD9-81ED-4DB2-BD59-A6C34878D82A}">
                    <a16:rowId xmlns:a16="http://schemas.microsoft.com/office/drawing/2014/main" val="3028762632"/>
                  </a:ext>
                </a:extLst>
              </a:tr>
              <a:tr h="295896">
                <a:tc>
                  <a:txBody>
                    <a:bodyPr/>
                    <a:lstStyle/>
                    <a:p>
                      <a:pPr marL="177800" marR="177800">
                        <a:spcBef>
                          <a:spcPts val="0"/>
                        </a:spcBef>
                        <a:spcAft>
                          <a:spcPts val="0"/>
                        </a:spcAft>
                      </a:pPr>
                      <a:r>
                        <a:rPr lang="en-US" sz="2000">
                          <a:effectLst/>
                        </a:rPr>
                        <a:t>C</a:t>
                      </a:r>
                      <a:endParaRPr lang="en-US" sz="20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tc>
                  <a:txBody>
                    <a:bodyPr/>
                    <a:lstStyle/>
                    <a:p>
                      <a:pPr marL="122555" marR="121920">
                        <a:spcBef>
                          <a:spcPts val="0"/>
                        </a:spcBef>
                        <a:spcAft>
                          <a:spcPts val="0"/>
                        </a:spcAft>
                      </a:pPr>
                      <a:r>
                        <a:rPr lang="en-US" sz="2000" dirty="0">
                          <a:effectLst/>
                        </a:rPr>
                        <a:t>2.0</a:t>
                      </a:r>
                      <a:endParaRPr lang="en-US" sz="2000" dirty="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69541096"/>
                  </a:ext>
                </a:extLst>
              </a:tr>
              <a:tr h="273134">
                <a:tc>
                  <a:txBody>
                    <a:bodyPr/>
                    <a:lstStyle/>
                    <a:p>
                      <a:pPr marL="177800" marR="177800">
                        <a:spcBef>
                          <a:spcPts val="0"/>
                        </a:spcBef>
                        <a:spcAft>
                          <a:spcPts val="0"/>
                        </a:spcAft>
                      </a:pPr>
                      <a:r>
                        <a:rPr lang="en-US" sz="2000">
                          <a:effectLst/>
                        </a:rPr>
                        <a:t>D+</a:t>
                      </a:r>
                      <a:endParaRPr lang="en-US" sz="20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tc>
                  <a:txBody>
                    <a:bodyPr/>
                    <a:lstStyle/>
                    <a:p>
                      <a:pPr marL="122555" marR="121920">
                        <a:spcBef>
                          <a:spcPts val="0"/>
                        </a:spcBef>
                        <a:spcAft>
                          <a:spcPts val="0"/>
                        </a:spcAft>
                      </a:pPr>
                      <a:r>
                        <a:rPr lang="en-US" sz="2000" dirty="0">
                          <a:effectLst/>
                        </a:rPr>
                        <a:t>1.5</a:t>
                      </a:r>
                      <a:endParaRPr lang="en-US" sz="2000" dirty="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813538054"/>
                  </a:ext>
                </a:extLst>
              </a:tr>
              <a:tr h="273134">
                <a:tc>
                  <a:txBody>
                    <a:bodyPr/>
                    <a:lstStyle/>
                    <a:p>
                      <a:pPr marL="177800" marR="177800">
                        <a:spcBef>
                          <a:spcPts val="0"/>
                        </a:spcBef>
                        <a:spcAft>
                          <a:spcPts val="0"/>
                        </a:spcAft>
                      </a:pPr>
                      <a:r>
                        <a:rPr lang="en-US" sz="2000">
                          <a:effectLst/>
                        </a:rPr>
                        <a:t>D</a:t>
                      </a:r>
                      <a:endParaRPr lang="en-US" sz="20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tc>
                  <a:txBody>
                    <a:bodyPr/>
                    <a:lstStyle/>
                    <a:p>
                      <a:pPr marL="122555" marR="121920">
                        <a:spcBef>
                          <a:spcPts val="0"/>
                        </a:spcBef>
                        <a:spcAft>
                          <a:spcPts val="0"/>
                        </a:spcAft>
                      </a:pPr>
                      <a:r>
                        <a:rPr lang="en-US" sz="2000" dirty="0">
                          <a:effectLst/>
                        </a:rPr>
                        <a:t>1.0</a:t>
                      </a:r>
                      <a:endParaRPr lang="en-US" sz="2000" dirty="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861502260"/>
                  </a:ext>
                </a:extLst>
              </a:tr>
              <a:tr h="363041">
                <a:tc>
                  <a:txBody>
                    <a:bodyPr/>
                    <a:lstStyle/>
                    <a:p>
                      <a:pPr marL="177800" marR="177800">
                        <a:spcBef>
                          <a:spcPts val="0"/>
                        </a:spcBef>
                        <a:spcAft>
                          <a:spcPts val="0"/>
                        </a:spcAft>
                      </a:pPr>
                      <a:r>
                        <a:rPr lang="en-US" sz="2000">
                          <a:effectLst/>
                        </a:rPr>
                        <a:t>F</a:t>
                      </a:r>
                      <a:endParaRPr lang="en-US" sz="200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tc>
                  <a:txBody>
                    <a:bodyPr/>
                    <a:lstStyle/>
                    <a:p>
                      <a:pPr marL="122555" marR="121920">
                        <a:spcBef>
                          <a:spcPts val="0"/>
                        </a:spcBef>
                        <a:spcAft>
                          <a:spcPts val="0"/>
                        </a:spcAft>
                      </a:pPr>
                      <a:r>
                        <a:rPr lang="en-US" sz="2000" dirty="0">
                          <a:effectLst/>
                        </a:rPr>
                        <a:t>0</a:t>
                      </a:r>
                      <a:endParaRPr lang="en-US" sz="2000" dirty="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tc gridSpan="4">
                  <a:txBody>
                    <a:bodyPr/>
                    <a:lstStyle/>
                    <a:p>
                      <a:pPr marL="65405" marR="195580">
                        <a:lnSpc>
                          <a:spcPct val="105000"/>
                        </a:lnSpc>
                        <a:spcBef>
                          <a:spcPts val="0"/>
                        </a:spcBef>
                        <a:spcAft>
                          <a:spcPts val="0"/>
                        </a:spcAft>
                      </a:pPr>
                      <a:r>
                        <a:rPr lang="en-US" sz="2000" dirty="0">
                          <a:effectLst/>
                        </a:rPr>
                        <a:t>Not included in calculations  </a:t>
                      </a:r>
                      <a:endParaRPr lang="en-US" sz="2000" dirty="0">
                        <a:solidFill>
                          <a:srgbClr val="404040"/>
                        </a:solidFill>
                        <a:effectLst/>
                        <a:latin typeface="Trebuchet MS" panose="020B0603020202020204" pitchFamily="34" charset="0"/>
                        <a:ea typeface="바탕" panose="02030600000101010101" pitchFamily="18" charset="-127"/>
                        <a:cs typeface="Times New Roman" panose="02020603050405020304" pitchFamily="18" charset="0"/>
                      </a:endParaRPr>
                    </a:p>
                  </a:txBody>
                  <a:tcPr marL="0" marR="0"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17026763"/>
                  </a:ext>
                </a:extLst>
              </a:tr>
            </a:tbl>
          </a:graphicData>
        </a:graphic>
      </p:graphicFrame>
      <p:sp>
        <p:nvSpPr>
          <p:cNvPr id="6" name="Rectangle 1"/>
          <p:cNvSpPr>
            <a:spLocks noChangeArrowheads="1"/>
          </p:cNvSpPr>
          <p:nvPr/>
        </p:nvSpPr>
        <p:spPr bwMode="auto">
          <a:xfrm>
            <a:off x="1294416" y="4534868"/>
            <a:ext cx="2436564" cy="1841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5078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rgbClr val="02303D"/>
              </a:solidFill>
              <a:effectLst/>
              <a:ea typeface="Trebuchet MS" panose="020B0603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solidFill>
                <a:srgbClr val="02303D"/>
              </a:solidFill>
              <a:ea typeface="Trebuchet MS" panose="020B0603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2303D"/>
                </a:solidFill>
                <a:effectLst/>
                <a:ea typeface="Trebuchet MS" panose="020B0603020202020204" pitchFamily="34" charset="0"/>
                <a:cs typeface="Arial" panose="020B0604020202020204" pitchFamily="34" charset="0"/>
              </a:rPr>
              <a:t>Example: 20 students </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ea typeface="맑은 고딕" panose="020B0503020000020004" pitchFamily="50" charset="-127"/>
                <a:cs typeface="Arial" panose="020B0604020202020204" pitchFamily="34" charset="0"/>
              </a:rPr>
              <a:t>A+ ~ A0:  6 students</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ea typeface="맑은 고딕" panose="020B0503020000020004" pitchFamily="50" charset="-127"/>
                <a:cs typeface="Arial" panose="020B0604020202020204" pitchFamily="34" charset="0"/>
              </a:rPr>
              <a:t>B+ ~ B0:  8 students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ea typeface="맑은 고딕" panose="020B0503020000020004" pitchFamily="50" charset="-127"/>
                <a:cs typeface="Arial" panose="020B0604020202020204" pitchFamily="34" charset="0"/>
              </a:rPr>
              <a:t>C+ ~ D0:  6 students</a:t>
            </a:r>
            <a:r>
              <a:rPr kumimoji="0" lang="en-US" altLang="en-US" b="0" i="0" u="none" strike="noStrike" cap="none" normalizeH="0" baseline="0" dirty="0">
                <a:ln>
                  <a:noFill/>
                </a:ln>
                <a:solidFill>
                  <a:schemeClr val="tx1"/>
                </a:solidFill>
                <a:effectLst/>
              </a:rPr>
              <a:t> </a:t>
            </a:r>
          </a:p>
        </p:txBody>
      </p:sp>
      <p:pic>
        <p:nvPicPr>
          <p:cNvPr id="7" name="Picture 6" descr="C:\Users\user\Desktop\Endicott 3.17\Design resources\Endicott Logo A4.png">
            <a:extLst>
              <a:ext uri="{FF2B5EF4-FFF2-40B4-BE49-F238E27FC236}">
                <a16:creationId xmlns:a16="http://schemas.microsoft.com/office/drawing/2014/main" id="{0B565EC3-F5D3-4FD8-8D94-290FEDC562DD}"/>
              </a:ext>
            </a:extLst>
          </p:cNvPr>
          <p:cNvPicPr/>
          <p:nvPr/>
        </p:nvPicPr>
        <p:blipFill rotWithShape="1">
          <a:blip r:embed="rId2" cstate="print">
            <a:extLst>
              <a:ext uri="{28A0092B-C50C-407E-A947-70E740481C1C}">
                <a14:useLocalDpi xmlns:a14="http://schemas.microsoft.com/office/drawing/2010/main" val="0"/>
              </a:ext>
            </a:extLst>
          </a:blip>
          <a:srcRect t="25516" b="29656"/>
          <a:stretch/>
        </p:blipFill>
        <p:spPr bwMode="auto">
          <a:xfrm>
            <a:off x="10113645" y="146686"/>
            <a:ext cx="1962150" cy="6191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34401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Course Text: </a:t>
            </a:r>
            <a:endParaRPr lang="en-US" dirty="0"/>
          </a:p>
        </p:txBody>
      </p:sp>
      <p:sp>
        <p:nvSpPr>
          <p:cNvPr id="3" name="Content Placeholder 2"/>
          <p:cNvSpPr>
            <a:spLocks noGrp="1"/>
          </p:cNvSpPr>
          <p:nvPr>
            <p:ph idx="1"/>
          </p:nvPr>
        </p:nvSpPr>
        <p:spPr/>
        <p:txBody>
          <a:bodyPr>
            <a:normAutofit/>
          </a:bodyPr>
          <a:lstStyle/>
          <a:p>
            <a:pPr marL="0" indent="0">
              <a:buNone/>
            </a:pPr>
            <a:r>
              <a:rPr lang="en-US" b="1" dirty="0"/>
              <a:t>Upon successful completion of this course, students will be able to:</a:t>
            </a:r>
          </a:p>
          <a:p>
            <a:pPr latinLnBrk="1"/>
            <a:r>
              <a:rPr lang="en-US" altLang="ko-KR" dirty="0">
                <a:latin typeface="Times New Roman" panose="02020603050405020304" pitchFamily="18" charset="0"/>
                <a:cs typeface="Times New Roman" panose="02020603050405020304" pitchFamily="18" charset="0"/>
              </a:rPr>
              <a:t>After successful completion of this course, students will be able to:</a:t>
            </a:r>
            <a:endParaRPr lang="ko-KR" altLang="ko-KR" dirty="0">
              <a:latin typeface="Times New Roman" panose="02020603050405020304" pitchFamily="18" charset="0"/>
              <a:cs typeface="Times New Roman" panose="02020603050405020304" pitchFamily="18" charset="0"/>
            </a:endParaRPr>
          </a:p>
          <a:p>
            <a:pPr lvl="0" latinLnBrk="1"/>
            <a:r>
              <a:rPr lang="en-US" altLang="ko-KR" dirty="0">
                <a:latin typeface="Times New Roman" panose="02020603050405020304" pitchFamily="18" charset="0"/>
                <a:cs typeface="Times New Roman" panose="02020603050405020304" pitchFamily="18" charset="0"/>
              </a:rPr>
              <a:t>describe the characteristics of different types of data</a:t>
            </a:r>
            <a:endParaRPr lang="ko-KR" altLang="ko-KR" dirty="0">
              <a:latin typeface="Times New Roman" panose="02020603050405020304" pitchFamily="18" charset="0"/>
              <a:cs typeface="Times New Roman" panose="02020603050405020304" pitchFamily="18" charset="0"/>
            </a:endParaRPr>
          </a:p>
          <a:p>
            <a:pPr lvl="0" latinLnBrk="1"/>
            <a:r>
              <a:rPr lang="en-US" altLang="ko-KR" dirty="0">
                <a:latin typeface="Times New Roman" panose="02020603050405020304" pitchFamily="18" charset="0"/>
                <a:cs typeface="Times New Roman" panose="02020603050405020304" pitchFamily="18" charset="0"/>
              </a:rPr>
              <a:t>apply data preprocessing techniques (qualitive skills)</a:t>
            </a:r>
            <a:endParaRPr lang="ko-KR" altLang="ko-KR" dirty="0">
              <a:latin typeface="Times New Roman" panose="02020603050405020304" pitchFamily="18" charset="0"/>
              <a:cs typeface="Times New Roman" panose="02020603050405020304" pitchFamily="18" charset="0"/>
            </a:endParaRPr>
          </a:p>
          <a:p>
            <a:pPr lvl="0" latinLnBrk="1"/>
            <a:r>
              <a:rPr lang="en-US" altLang="ko-KR" dirty="0">
                <a:latin typeface="Times New Roman" panose="02020603050405020304" pitchFamily="18" charset="0"/>
                <a:cs typeface="Times New Roman" panose="02020603050405020304" pitchFamily="18" charset="0"/>
              </a:rPr>
              <a:t>apply techniques about optimization and tuning to improve run-time of classification/predictive algorithms (Critical Thinking Skills)</a:t>
            </a:r>
            <a:endParaRPr lang="ko-KR" altLang="ko-KR" dirty="0">
              <a:latin typeface="Times New Roman" panose="02020603050405020304" pitchFamily="18" charset="0"/>
              <a:cs typeface="Times New Roman" panose="02020603050405020304" pitchFamily="18" charset="0"/>
            </a:endParaRPr>
          </a:p>
        </p:txBody>
      </p:sp>
      <p:pic>
        <p:nvPicPr>
          <p:cNvPr id="4" name="Picture 3" descr="C:\Users\user\Desktop\Endicott 3.17\Design resources\Endicott Logo A4.png">
            <a:extLst>
              <a:ext uri="{FF2B5EF4-FFF2-40B4-BE49-F238E27FC236}">
                <a16:creationId xmlns:a16="http://schemas.microsoft.com/office/drawing/2014/main" id="{05E5C210-5BCA-4A39-8F94-1D9B0B16A643}"/>
              </a:ext>
            </a:extLst>
          </p:cNvPr>
          <p:cNvPicPr/>
          <p:nvPr/>
        </p:nvPicPr>
        <p:blipFill rotWithShape="1">
          <a:blip r:embed="rId2" cstate="print">
            <a:extLst>
              <a:ext uri="{28A0092B-C50C-407E-A947-70E740481C1C}">
                <a14:useLocalDpi xmlns:a14="http://schemas.microsoft.com/office/drawing/2010/main" val="0"/>
              </a:ext>
            </a:extLst>
          </a:blip>
          <a:srcRect t="25516" b="29656"/>
          <a:stretch/>
        </p:blipFill>
        <p:spPr bwMode="auto">
          <a:xfrm>
            <a:off x="10113645" y="146686"/>
            <a:ext cx="1962150" cy="6191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13676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a:t>
            </a:r>
          </a:p>
        </p:txBody>
      </p:sp>
      <p:sp>
        <p:nvSpPr>
          <p:cNvPr id="3" name="Content Placeholder 2"/>
          <p:cNvSpPr>
            <a:spLocks noGrp="1"/>
          </p:cNvSpPr>
          <p:nvPr>
            <p:ph idx="1"/>
          </p:nvPr>
        </p:nvSpPr>
        <p:spPr/>
        <p:txBody>
          <a:bodyPr>
            <a:normAutofit fontScale="92500"/>
          </a:bodyPr>
          <a:lstStyle/>
          <a:p>
            <a:pPr>
              <a:buFontTx/>
              <a:buChar char="-"/>
            </a:pPr>
            <a:r>
              <a:rPr lang="en-US" altLang="ko-KR" dirty="0"/>
              <a:t>Data encompasses a collection of discrete objects, numbers, words, events, facts, measurements, observations, or even descriptions of things</a:t>
            </a:r>
          </a:p>
          <a:p>
            <a:pPr>
              <a:buFontTx/>
              <a:buChar char="-"/>
            </a:pPr>
            <a:r>
              <a:rPr lang="en-US" dirty="0"/>
              <a:t>are the raw facts</a:t>
            </a:r>
          </a:p>
          <a:p>
            <a:pPr>
              <a:buFontTx/>
              <a:buChar char="-"/>
            </a:pPr>
            <a:r>
              <a:rPr lang="en-US" dirty="0"/>
              <a:t>Raw indicates the facts have not been processed to reveal meaning</a:t>
            </a:r>
          </a:p>
          <a:p>
            <a:pPr>
              <a:buFontTx/>
              <a:buChar char="-"/>
            </a:pPr>
            <a:endParaRPr lang="en-US" dirty="0"/>
          </a:p>
          <a:p>
            <a:pPr marL="0" indent="0">
              <a:spcBef>
                <a:spcPct val="0"/>
              </a:spcBef>
              <a:buNone/>
            </a:pPr>
            <a:endParaRPr lang="en-US" sz="4400" dirty="0">
              <a:latin typeface="+mj-lt"/>
              <a:ea typeface="+mj-ea"/>
              <a:cs typeface="+mj-cs"/>
            </a:endParaRPr>
          </a:p>
          <a:p>
            <a:pPr marL="0" indent="0">
              <a:spcBef>
                <a:spcPct val="0"/>
              </a:spcBef>
              <a:buNone/>
            </a:pPr>
            <a:r>
              <a:rPr lang="en-US" sz="4400" b="1" dirty="0">
                <a:latin typeface="+mj-lt"/>
                <a:ea typeface="+mj-ea"/>
                <a:cs typeface="+mj-cs"/>
              </a:rPr>
              <a:t>Information</a:t>
            </a:r>
          </a:p>
          <a:p>
            <a:pPr>
              <a:buFontTx/>
              <a:buChar char="-"/>
            </a:pPr>
            <a:r>
              <a:rPr lang="en-US" dirty="0"/>
              <a:t>result of processing raw data to reveal its meaning</a:t>
            </a:r>
          </a:p>
          <a:p>
            <a:pPr>
              <a:buFontTx/>
              <a:buChar char="-"/>
            </a:pPr>
            <a:r>
              <a:rPr lang="en-US" dirty="0"/>
              <a:t>consists of transformed data and facilitates decision making</a:t>
            </a:r>
          </a:p>
          <a:p>
            <a:pPr>
              <a:buFontTx/>
              <a:buChar char="-"/>
            </a:pPr>
            <a:endParaRPr lang="en-US" dirty="0"/>
          </a:p>
          <a:p>
            <a:pPr marL="0" indent="0">
              <a:buNone/>
            </a:pPr>
            <a:endParaRPr lang="en-US" dirty="0"/>
          </a:p>
        </p:txBody>
      </p:sp>
      <p:pic>
        <p:nvPicPr>
          <p:cNvPr id="4" name="Picture 3" descr="C:\Users\user\Desktop\Endicott 3.17\Design resources\Endicott Logo A4.png"/>
          <p:cNvPicPr/>
          <p:nvPr/>
        </p:nvPicPr>
        <p:blipFill rotWithShape="1">
          <a:blip r:embed="rId2" cstate="print">
            <a:extLst>
              <a:ext uri="{28A0092B-C50C-407E-A947-70E740481C1C}">
                <a14:useLocalDpi xmlns:a14="http://schemas.microsoft.com/office/drawing/2010/main" val="0"/>
              </a:ext>
            </a:extLst>
          </a:blip>
          <a:srcRect t="25516" b="29656"/>
          <a:stretch/>
        </p:blipFill>
        <p:spPr bwMode="auto">
          <a:xfrm>
            <a:off x="10113645" y="146686"/>
            <a:ext cx="1962150" cy="6191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743168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1520</TotalTime>
  <Words>3108</Words>
  <Application>Microsoft Office PowerPoint</Application>
  <PresentationFormat>Widescreen</PresentationFormat>
  <Paragraphs>418</Paragraphs>
  <Slides>52</Slides>
  <Notes>19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52</vt:i4>
      </vt:variant>
    </vt:vector>
  </HeadingPairs>
  <TitlesOfParts>
    <vt:vector size="63" baseType="lpstr">
      <vt:lpstr>Open Sans</vt:lpstr>
      <vt:lpstr>돋움</vt:lpstr>
      <vt:lpstr>맑은 고딕</vt:lpstr>
      <vt:lpstr>바탕</vt:lpstr>
      <vt:lpstr>Arial</vt:lpstr>
      <vt:lpstr>Calibri</vt:lpstr>
      <vt:lpstr>Calibri Light</vt:lpstr>
      <vt:lpstr>Times New Roman</vt:lpstr>
      <vt:lpstr>Trebuchet MS</vt:lpstr>
      <vt:lpstr>Wingdings</vt:lpstr>
      <vt:lpstr>Office Theme</vt:lpstr>
      <vt:lpstr>Lecture 1:  Introduction to Data Science</vt:lpstr>
      <vt:lpstr>Course Text: </vt:lpstr>
      <vt:lpstr>Course Text: </vt:lpstr>
      <vt:lpstr>Course Text: </vt:lpstr>
      <vt:lpstr>Course Text: </vt:lpstr>
      <vt:lpstr>Course Text: </vt:lpstr>
      <vt:lpstr>Grading Curve</vt:lpstr>
      <vt:lpstr>Course Text: </vt:lpstr>
      <vt:lpstr>Data</vt:lpstr>
      <vt:lpstr>Data All Around</vt:lpstr>
      <vt:lpstr>Big Data</vt:lpstr>
      <vt:lpstr>3V</vt:lpstr>
      <vt:lpstr>PowerPoint Presentation</vt:lpstr>
      <vt:lpstr>PowerPoint Presentation</vt:lpstr>
      <vt:lpstr>What is Data Science?</vt:lpstr>
      <vt:lpstr>What is Data Science?</vt:lpstr>
      <vt:lpstr>What is Data Science?</vt:lpstr>
      <vt:lpstr>What Is Data Science?</vt:lpstr>
      <vt:lpstr>Data Science Lifecycle</vt:lpstr>
      <vt:lpstr>Case Study: Diabetes Prevention</vt:lpstr>
      <vt:lpstr>Step 1:</vt:lpstr>
      <vt:lpstr>Step 2:</vt:lpstr>
      <vt:lpstr>After Step 2: Preprocessing</vt:lpstr>
      <vt:lpstr>Step 3: Model Planning</vt:lpstr>
      <vt:lpstr>Step 4: Model Building</vt:lpstr>
      <vt:lpstr>Step 5: Operationalize</vt:lpstr>
      <vt:lpstr>Step 6: Communications Results</vt:lpstr>
      <vt:lpstr>What is Data Science</vt:lpstr>
      <vt:lpstr>Data Science</vt:lpstr>
      <vt:lpstr>PowerPoint Presentation</vt:lpstr>
      <vt:lpstr>PowerPoint Presentation</vt:lpstr>
      <vt:lpstr>Real Life Examples</vt:lpstr>
      <vt:lpstr>Definition of a time series data</vt:lpstr>
      <vt:lpstr>Time domain vs Frequency domain</vt:lpstr>
      <vt:lpstr>Examples of time series data</vt:lpstr>
      <vt:lpstr>Continuous vs Discrete time series</vt:lpstr>
      <vt:lpstr>More on Definition</vt:lpstr>
      <vt:lpstr>Examples of time series data</vt:lpstr>
      <vt:lpstr>Forecasting</vt:lpstr>
      <vt:lpstr>Applications of Time Series Analysis</vt:lpstr>
      <vt:lpstr>Component of Time Series</vt:lpstr>
      <vt:lpstr>Secular trend</vt:lpstr>
      <vt:lpstr>Secular trend is influenced by </vt:lpstr>
      <vt:lpstr>Commonly used methods for depicting secular trends</vt:lpstr>
      <vt:lpstr>Freehand drawing</vt:lpstr>
      <vt:lpstr>Semi average </vt:lpstr>
      <vt:lpstr>Seasonal variation</vt:lpstr>
      <vt:lpstr>Cyclical variation</vt:lpstr>
      <vt:lpstr>Irregular variation</vt:lpstr>
      <vt:lpstr>Components of time series data</vt:lpstr>
      <vt:lpstr>Not to use Time series analysis</vt:lpstr>
      <vt:lpstr>Not to use Time series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Database systems</dc:title>
  <dc:creator>user</dc:creator>
  <cp:lastModifiedBy>user</cp:lastModifiedBy>
  <cp:revision>200</cp:revision>
  <dcterms:created xsi:type="dcterms:W3CDTF">2020-02-17T01:20:27Z</dcterms:created>
  <dcterms:modified xsi:type="dcterms:W3CDTF">2023-03-02T03:18:01Z</dcterms:modified>
</cp:coreProperties>
</file>